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0" y="81280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422275" y="1241425"/>
            <a:ext cx="5951537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 txBox="1"/>
          <p:nvPr/>
        </p:nvSpPr>
        <p:spPr>
          <a:xfrm>
            <a:off x="3849687" y="9429750"/>
            <a:ext cx="2944812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88900" y="754062"/>
            <a:ext cx="661828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p21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p22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7" name="Google Shape;297;p25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7" name="Google Shape;317;p27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7" name="Google Shape;327;p28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Google Shape;337;p29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/>
          <p:nvPr>
            <p:ph idx="2" type="sldImg"/>
          </p:nvPr>
        </p:nvSpPr>
        <p:spPr>
          <a:xfrm>
            <a:off x="215900" y="812800"/>
            <a:ext cx="7127875" cy="4008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://drive.google.com/file/d/1vAylRVNtQuCc54Zdngok1761Ml3Hfuem/view" TargetMode="External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 txBox="1"/>
          <p:nvPr>
            <p:ph type="ctrTitle"/>
          </p:nvPr>
        </p:nvSpPr>
        <p:spPr>
          <a:xfrm>
            <a:off x="1187450" y="1380124"/>
            <a:ext cx="10058400" cy="3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Protocolo de Atuação e Julgamento </a:t>
            </a:r>
            <a:br>
              <a:rPr b="0" i="0" lang="en-US" sz="4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 perspectiva da Infância e da Adolescência (indicador CSJT)</a:t>
            </a:r>
            <a:br>
              <a:rPr b="0" i="0" lang="en-US" sz="4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49600" y="284550"/>
            <a:ext cx="11517600" cy="6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 de Desenvolvimento Sustentável da Agenda 2030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7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ODS 1 </a:t>
            </a:r>
            <a:r>
              <a:rPr b="0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Erradicação da Pobreza - acabar com a pobreza em todas as suas formas, em todos os lugares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ODS 4</a:t>
            </a:r>
            <a:r>
              <a:rPr b="0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Educação de qualidade – educação inclusiva e promoção de oportunidades de aprendizagem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ODS 5</a:t>
            </a:r>
            <a:r>
              <a:rPr b="0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Igualdade de gênero – empoderamento de mulheres e meninas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ODS 8</a:t>
            </a:r>
            <a:r>
              <a:rPr b="0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trabalho decente e crescimento econômico – promover crescimento econômico inclusivo, sustentável com trabalho decente para todos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ODS 10 </a:t>
            </a:r>
            <a:r>
              <a:rPr b="0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Redução da Desigualdades - dentro dos países e entre eles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ODS 16 </a:t>
            </a:r>
            <a:r>
              <a:rPr b="0" i="0" lang="en-US" sz="27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Paz, Justiça e Instituições Eficazes - promover sociedades pacíficas e inclusivas para o desenvolvimento sustentável, proporcionar o acesso à justiça para todos e construir instituições eficazes, responsáveis e inclusivas em todos os níveis.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371475" y="153987"/>
            <a:ext cx="11499900" cy="6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BASES TEÓRICO-CONCEITUAIS DO PROTOCOLO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AutoNum type="alphaLcParenR"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é o protocolo para atuação da Justiça do Trabalho, com perspectiva de infância e adolescência?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Conjunto de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saberes, diretrizes e recomendações</a:t>
            </a:r>
            <a:r>
              <a:rPr b="1" lang="en-US" sz="3600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indispensáveis à atividade da magistrada e do magistrado do trabalho para a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concretização do interesse superior daqueles que se encontram em situação de trabalho infantil. 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36562" y="-28575"/>
            <a:ext cx="11499850" cy="689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BASES TEÓRICO-CONCEITUAIS DO PROTOCOLO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 Objetivo central  do protocolo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expressar o compromisso da Justiça do Trabalho com a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promoção dos direitos humanos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dessas pessoas em condição de desenvolvimento e servir de referência a magistrados(as) e profissionais que, diante das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situações de trabalho infantil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têm o dever inafastável de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privilegiar e concretizar o interesse superior da criança e do adolescente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conforme determinação do art. 227, da CRFB/88.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395287" y="330200"/>
            <a:ext cx="11499850" cy="6278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Mitos do trabalho infantil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 da dignidade;</a:t>
            </a:r>
            <a:endParaRPr/>
          </a:p>
          <a:p>
            <a:pPr indent="-571500" lvl="0" marL="5715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 criminológico;</a:t>
            </a:r>
            <a:endParaRPr/>
          </a:p>
          <a:p>
            <a:pPr indent="-571500" lvl="0" marL="5715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 da positividade econômica;</a:t>
            </a:r>
            <a:endParaRPr/>
          </a:p>
          <a:p>
            <a:pPr indent="-571500" lvl="0" marL="5715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 da utilidade;</a:t>
            </a:r>
            <a:endParaRPr/>
          </a:p>
          <a:p>
            <a:pPr indent="-571500" lvl="0" marL="5715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 da formação do caráter;</a:t>
            </a:r>
            <a:endParaRPr/>
          </a:p>
          <a:p>
            <a:pPr indent="-571500" lvl="0" marL="5715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 da supremacia do interesse da família;</a:t>
            </a:r>
            <a:endParaRPr/>
          </a:p>
          <a:p>
            <a:pPr indent="-571500" lvl="0" marL="5715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mito da autodisciplina pela inclusão precoce.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180975" y="220662"/>
            <a:ext cx="11787187" cy="567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Princípios que devem reger a atuação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jurisdicional em perspectiva de infância e adolescência: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1 - Princípio do interesse superior (ou melhor interesse) da criança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2 - Princípio da igualdade e não discriminação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3 - Princípio da vida, sobrevivência e desenvolvimento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4 - Princípio da universalidade, interdependência, indivisibilidade, progressividade e integralidade dos direitos  de  crianças  e adolescentes</a:t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106362" y="301625"/>
            <a:ext cx="11787187" cy="601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Princípios que devem reger a atuação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jurisdicional  em perspectiva de infância e adolescência: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5 - Princípio do direito à participação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6 - Direito de acesso a uma vida livre de violência e à integridade pessoal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7 - Direito à segurança jurídica e ao devido processo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8 - Corresponsabilidade da família, da sociedade e das autoridades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139700" y="311150"/>
            <a:ext cx="11903075" cy="624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Compreendendo a  proteção  de  crianças e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adolescentes na perspectiva  da  adaptação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 Justiça  do Trabalho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Adaptar a JT: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reconhecer que o direito material e o direito processual foram constituídos na perspectiva adultocêntrica.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Crianças e adolescentes dependem de representantes legais para buscar o reconhecimento e a reparação devida em caso de violação de seus direitos fundamentais, inclusive no âmbito trabalhista.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222250" y="0"/>
            <a:ext cx="11499850" cy="697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Política Judiciária da Primeira Infância e a JT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Compromisso entre importantes atores públicos e privados para garantir a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proteção integral e a prioridade absoluta às crianças de até seis anos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assegurando os direitos previstos na legislação brasileira, em especial no Marco Legal da Primeira Infância.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Justiça do Trabalho deve reconhecer a importância de compreender a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primeira infância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 a ótica do direito do trabalho, considerando o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impacto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contexto dos pais, mães e responsáveis trabalhadores.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(CELERIDADE)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371475" y="85725"/>
            <a:ext cx="1149985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GUIA PRÁTICO PARA ATUAÇÃO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PERSPECTIVA DE INFÂNCIA E ADOLESCÊNCIA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0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371475" y="85725"/>
            <a:ext cx="11499850" cy="681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1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Produção de provas e diligências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Valoração da prova em casos de trabalho infantil conforme o </a:t>
            </a:r>
            <a:r>
              <a:rPr b="1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princípio do melhor interesse da criança e do adolescente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Char char="-"/>
            </a:pPr>
            <a:r>
              <a:rPr b="1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depoimentos das crianças e adolescentes em situação de violência (Lei 13.431/2017): </a:t>
            </a:r>
            <a:r>
              <a:rPr b="1" i="0" lang="en-US" sz="3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depoimento pessoal e escuta especializada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de forma </a:t>
            </a:r>
            <a:r>
              <a:rPr b="1" i="0" lang="en-US" sz="3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protegida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em ambiente </a:t>
            </a:r>
            <a:r>
              <a:rPr b="1" i="0" lang="en-US" sz="3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acolhedor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garantindo a </a:t>
            </a:r>
            <a:r>
              <a:rPr b="1" i="0" lang="en-US" sz="3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privacidade 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3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resguardando-a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contato com o suposto agressor/pessoa que lhes represente ameaça ou constrangimento. Em forma de </a:t>
            </a:r>
            <a:r>
              <a:rPr b="1" i="0" lang="en-US" sz="3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entrevista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visando garantir a </a:t>
            </a:r>
            <a:r>
              <a:rPr b="1" i="0" lang="en-US" sz="3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proteção/cuidado da vítima e impedindo sua revitimização.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18975" y="844550"/>
            <a:ext cx="11334600" cy="54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Gestores Regionais e Auxiliares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Desembargadora Maria de Lourdes Leiria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Juíza Titular da 1ª VT de Lages Patrícia Pereira de Sant'Anna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Juíza Zelaide de Souza Philippi e Juíza Mariana Philippi de Negreiros: Florianópolis, São José e Palhoça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uíza Desirré Dorneles de Ávila Bollmann e Juíza Janice Bastos: Criciúma, Araranguá, Tubarão e Imbituba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Juiz Antonio Carlos Facioli Chedid Junior: Itajaí, Brusque, Balneário Camboriú, Navegantes e Itapema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Juíza Lisiane Vieira: Joaçaba, Caçador,Videira e Fraiburgo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Juíza Débora Borges Koerich Godtsfriedt e Juíza Michelle Denise Durieux Lopes Destri: Blumenau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Juíza Patrícia Pereira de Sant’Anna: Lages e Curitibanos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Juiz Rômulo Tozzo Techio: Chapecó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Juíza Mariana Patrícia Glasgow: Rio do Sul, Indaial e Timbó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Juiz Rogério Dias Barbosa: Canoinhas, Jaraguá do Sul, Mafra e São Bento do Sul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Juiz Adilton José Detoni e Juíza Ana Letícia Moreira Rick: Concórdia, Xanxerê e São Miguel do Oeste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b="0" i="0" lang="en-US" sz="21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Juiz Carlos Alberto Pereira de Castro: Presidente da AMATRA da 12ª Região </a:t>
            </a:r>
            <a:endParaRPr sz="1200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271462" y="153987"/>
            <a:ext cx="1149985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Princípio da reparação integral para crianças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adolescentes vítimas de violação de direito no âmbito das relações de trabalho: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indenização conforme o dano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precoce com abandono escolar;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acidente de trabalho com amputação ou perda da capacidade laborativa;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assédio sexual, assédio moral ou atos discriminatórios.</a:t>
            </a:r>
            <a:endParaRPr/>
          </a:p>
        </p:txBody>
      </p:sp>
      <p:pic>
        <p:nvPicPr>
          <p:cNvPr id="251" name="Google Shape;2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2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2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222250" y="217487"/>
            <a:ext cx="11499850" cy="563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Resolução nº 215/2015 do CNJ: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dever dos órgãos judiciais de utilizarem uma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linguagem clara e compreensível.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Linguagem jurídica adaptada para prolação de sentenças em formato acessível para crianças e adolescentes: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além da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linguagem simplificada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exige dos magistrados maior dedicação tendo a situação peculiar destas pessoas em desenvolvimento, para que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comunicação direta com elas possibilite ampla compreensão.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3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206375" y="157162"/>
            <a:ext cx="11499850" cy="729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RECLAMAÇÕES INDIVIDUAIS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Triagem: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identificado trabalho de pessoa com idade inferior a 18 anos: efetuar a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inserção do MPT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 ser intimado de todos os atos processuais, ainda que não manifeste interesse em participar como custus legis;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homologação de acordos, embora não esteja adstrita à concordância do MPT, pode ser precedida de sua intimação para manifestação.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5"/>
          <p:cNvSpPr txBox="1"/>
          <p:nvPr/>
        </p:nvSpPr>
        <p:spPr>
          <a:xfrm>
            <a:off x="255587" y="206375"/>
            <a:ext cx="11499850" cy="61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RECLAMAÇÕES INDIVIDUAIS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Triagem: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identificada a existência de trabalho infantil: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expedir </a:t>
            </a: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Ofício à Superintendência do MTE local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 o objetivo de fiscalização em virtude de indícios de exploração de mão de obra infantil, também para averiguar sobre a obrigação legal do cumprimento da cota de aprendizagem.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 tal obrigação legal esteja sendo cumprida, incluir no despacho que seja informado ao Juízo.</a:t>
            </a:r>
            <a:endParaRPr/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371475" y="177800"/>
            <a:ext cx="11499900" cy="6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1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Primeira audiência: </a:t>
            </a: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sobre a situação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criança e/ou adolescente vítima de trabalho infantil: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Char char="-"/>
            </a:pP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situação escolar;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0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Char char="-"/>
            </a:pP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abandono ou evasão escolar: orientar aos responsáveis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sobre responsabilidade/obrigatoriedade da educação até o final do Ensino Médio;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0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Char char="-"/>
            </a:pPr>
            <a:r>
              <a:rPr b="0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dificuldade na realização de matrícula escolar: oficiar a Delegacia Regional de Ensino; </a:t>
            </a:r>
            <a:endParaRPr/>
          </a:p>
        </p:txBody>
      </p:sp>
      <p:pic>
        <p:nvPicPr>
          <p:cNvPr id="291" name="Google Shape;29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371475" y="177800"/>
            <a:ext cx="11499850" cy="6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Primeira audiência: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sobre a situação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criança e/ou adolescente vítima de trabalho infantil: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abandono familiar/descumprimento da obrigação: oficiar ao Conselho Tutelar;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inserção em programas sociais e encaminhamento para iniciativas que visem geração de renda, inclusive cursos de qualificação profissional: oficiar à Secretaria de Ação Social ou Secretaria de Desenvolvimento Social do Município;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providências: oficiar ao Promotor da Infância e Juventude.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420687" y="292100"/>
            <a:ext cx="11499850" cy="6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RECLAMAÇÕES INDIVIDUAIS - </a:t>
            </a:r>
            <a:r>
              <a:rPr b="1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situação de assédio sexual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Equipe de Escuta Especializada no município</a:t>
            </a: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adaptar à realidade procedimental trabalhista, conforme a Lei 13.431/2017 (garantia de direitos da criança e do adolescente vítima ou testemunha de violência)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oitiva especializada, o relatório da escuta permanecerá em sigilo nos autos;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se já tiver sido ouvida pelo mesmo fato, o magistrado solicitará o relatório para instrução do processo trabalhista.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não houver, avaliar a possibilidade de realizá-la com auxílio de assistente social e psicóloga que atue na área da proteção de crianças e adolescentes, junto ao Município ou aos Fóruns Estaduais por meio da cooperação judiciária.</a:t>
            </a:r>
            <a:endParaRPr/>
          </a:p>
        </p:txBody>
      </p:sp>
      <p:pic>
        <p:nvPicPr>
          <p:cNvPr id="311" name="Google Shape;3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8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8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328612" y="188912"/>
            <a:ext cx="11499850" cy="5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AÇÕES CIVIS PÚBLICAS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a questão central;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designar audiência pública com os atores envolvidos, oitiva e compreensão da realidade local;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 ser convocada pela Justiça do Trabalho, MPT, Justiça Estadual (Juizado da Infância e Juventude), Ministério Público Estadual, Promotoria da Infância e Juventude;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pessoas físicas e/ou instituições que possam ser incluídas como amicus curiae;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audiências coletivas.</a:t>
            </a:r>
            <a:endParaRPr/>
          </a:p>
        </p:txBody>
      </p:sp>
      <p:pic>
        <p:nvPicPr>
          <p:cNvPr id="321" name="Google Shape;3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328612" y="188912"/>
            <a:ext cx="11499850" cy="507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 Mary Ellen Wilson (1873)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anos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Missionária Marietta Angell Weeler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32, 1º - A, Lei n.º 9.605/98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0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0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0" y="93662"/>
            <a:ext cx="11977687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 de Combate o Trabalho Infantil e de Estímulo à Aprendizagem TRT 12ª Região – SC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Divisão de Apoio aos Programas Institucionais - DAPI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dapi@trt12.jus.br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(48)3216-4146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https://portal.trt12.jus.br/trabalhoinfantil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https://portal.trt12.jus.br/programadeaprendizagem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87" y="2820987"/>
            <a:ext cx="2867025" cy="49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737" y="2803525"/>
            <a:ext cx="2438400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9162" y="2820987"/>
            <a:ext cx="12350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187" y="3854450"/>
            <a:ext cx="2382837" cy="23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/>
          <p:nvPr/>
        </p:nvSpPr>
        <p:spPr>
          <a:xfrm>
            <a:off x="3692525" y="5116512"/>
            <a:ext cx="64547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https://www.csjt.jus.br/web/csjt/protocolos-da-justica-do-trabalho</a:t>
            </a:r>
            <a:endParaRPr/>
          </a:p>
        </p:txBody>
      </p:sp>
      <p:sp>
        <p:nvSpPr>
          <p:cNvPr id="346" name="Google Shape;346;p41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1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4612" y="0"/>
            <a:ext cx="119682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Vamos acompanhar o depoimento da aprendiz Wendlly. 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66762" y="1028700"/>
            <a:ext cx="113014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vídeo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title="Wendlly_Joven Aprendiz TRT-SC_Leg_Libras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2192000" cy="685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95287" y="0"/>
            <a:ext cx="11499850" cy="673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Artigo 227 CRFB/88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dever da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família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sociedade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do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assegurar à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CRIANÇA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ao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ADOLESCENTE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ao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JOVEM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 absoluta prioridade,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direito à vida, à saúde, à alimentação, à educação, ao lazer, à profissionalização, à cultura, à dignidade, ao respeito, à liberdade e à convivência familiar e comunitária,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além de colocá-los a salvo de toda forma de negligência, discriminação, exploração, violência, crueldade e opressão. 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36562" y="0"/>
            <a:ext cx="11499850" cy="723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– PNAD 2023 – Brasil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Infantil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1,607 milhão de crianças e adolescentes de 5 a 17 anos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346 mil (5 a 13 anos) e 1,261 milhão(14 a 17 anos)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586 mil – piores formas de trabalho infantil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63,8 % Meninos e 36,2 % Meninas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65,2 % pretas ou pardas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33,8 % brancas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11,6 % não estudavam e 88,4 % estudantes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41 % de 5 a 13 anos – atividades agrícolas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0812" y="6357937"/>
            <a:ext cx="3151187" cy="50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542925" y="0"/>
            <a:ext cx="11499850" cy="824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– PNAD 2023 – Santa Catarina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40.928 mil crianças e adolescentes de 5 a 17 anos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trabalho infantil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Quase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90% possuem de 14 a 17 anos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estado ocupa a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14ª posição no ranking nacional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18.958 inseridos nas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piores formas de trabalho, 8ª posição nacional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(conforme Lista TIP, nesse recorte)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77837" y="153987"/>
            <a:ext cx="11499850" cy="5908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Piores formas de trabalho infantil – Lista TIP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infantil doméstico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infantil rural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infantil nas ruas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88912" y="0"/>
            <a:ext cx="11499850" cy="624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do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Nacional de Agravos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Notificação (SINAN),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2007 e 2021, foram registrados no Brasil: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32.297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acidentes de trabalho com crianças e adolescentes de 5 a 17 anos, sendo 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313 fatais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96,76%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maior número entre 14 e 17 anos;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sexo masculino, 5 a 13 anos: 883 (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84,34%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e de 14 a 17 anos: 25.712 (</a:t>
            </a: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82,28%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1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a 13 anos, 46,8% pardas </a:t>
            </a: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30,66% brancas;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-"/>
            </a:pPr>
            <a:r>
              <a:rPr b="0" i="0" lang="en-US"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 a 17 anos, 44,8% brancas e 26,7% pardas.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6037" y="6302375"/>
            <a:ext cx="324485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9137" y="153987"/>
            <a:ext cx="2433637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/>
          <p:nvPr/>
        </p:nvSpPr>
        <p:spPr>
          <a:xfrm>
            <a:off x="0" y="6461075"/>
            <a:ext cx="8710200" cy="3969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-12025" y="6389051"/>
            <a:ext cx="8710200" cy="1104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