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60" r:id="rId1"/>
  </p:sldMasterIdLst>
  <p:notesMasterIdLst>
    <p:notesMasterId r:id="rId11"/>
  </p:notesMasterIdLst>
  <p:handoutMasterIdLst>
    <p:handoutMasterId r:id="rId12"/>
  </p:handoutMasterIdLst>
  <p:sldIdLst>
    <p:sldId id="256" r:id="rId2"/>
    <p:sldId id="260" r:id="rId3"/>
    <p:sldId id="259" r:id="rId4"/>
    <p:sldId id="261" r:id="rId5"/>
    <p:sldId id="262" r:id="rId6"/>
    <p:sldId id="263" r:id="rId7"/>
    <p:sldId id="266" r:id="rId8"/>
    <p:sldId id="265" r:id="rId9"/>
    <p:sldId id="264" r:id="rId10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44" autoAdjust="0"/>
    <p:restoredTop sz="94660"/>
  </p:normalViewPr>
  <p:slideViewPr>
    <p:cSldViewPr>
      <p:cViewPr varScale="1">
        <p:scale>
          <a:sx n="73" d="100"/>
          <a:sy n="73" d="100"/>
        </p:scale>
        <p:origin x="1314" y="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pt-BR" smtClean="0"/>
              <a:t>Por Francisco Henrique Mendonça Nina Cabral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A1C908E-B8CB-40CE-B604-0B638DEAEFDB}" type="datetimeFigureOut">
              <a:rPr lang="pt-BR" smtClean="0"/>
              <a:t>11/06/2025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pt-BR" smtClean="0"/>
              <a:t>Entre em contato: francisco.nina.cabral@gmail.com</a:t>
            </a:r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E5E3874-C602-46E5-8CCA-21B003C0CE2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692301070"/>
      </p:ext>
    </p:extLst>
  </p:cSld>
  <p:clrMap bg1="lt1" tx1="dk1" bg2="lt2" tx2="dk2" accent1="accent1" accent2="accent2" accent3="accent3" accent4="accent4" accent5="accent5" accent6="accent6" hlink="hlink" folHlink="folHlink"/>
  <p:hf sldNum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pt-BR" smtClean="0"/>
              <a:t>Por Francisco Henrique Mendonça Nina Cabral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571EE6F-CBB6-4EF8-B0C2-B3A6F77AD2C8}" type="datetimeFigureOut">
              <a:rPr lang="pt-BR" smtClean="0"/>
              <a:t>11/06/2025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pt-BR" smtClean="0"/>
              <a:t>Entre em contato: francisco.nina.cabral@gmail.com</a:t>
            </a:r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3436EB4-0053-4D0C-A1AC-8649DD00D613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57822520"/>
      </p:ext>
    </p:extLst>
  </p:cSld>
  <p:clrMap bg1="lt1" tx1="dk1" bg2="lt2" tx2="dk2" accent1="accent1" accent2="accent2" accent3="accent3" accent4="accent4" accent5="accent5" accent6="accent6" hlink="hlink" folHlink="folHlink"/>
  <p:hf sldNum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 dirty="0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BR" smtClean="0"/>
              <a:t>Entre em contato: francisco.nina.cabral@gmail.com</a:t>
            </a:r>
            <a:endParaRPr lang="pt-BR"/>
          </a:p>
        </p:txBody>
      </p:sp>
      <p:sp>
        <p:nvSpPr>
          <p:cNvPr id="6" name="Espaço Reservado para Cabeçalho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pt-BR" smtClean="0"/>
              <a:t>Por Francisco Henrique Mendonça Nina Cabral</a:t>
            </a:r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32795276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Cabeçalho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pt-BR" smtClean="0"/>
              <a:t>Por Francisco Henrique Mendonça Nina Cabral</a:t>
            </a:r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BR" smtClean="0"/>
              <a:t>Entre em contato: francisco.nina.cabral@gmail.com</a:t>
            </a:r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3127075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BR" smtClean="0"/>
              <a:t>Entre em contato: francisco.nina.cabral@gmail.com</a:t>
            </a:r>
            <a:endParaRPr lang="pt-BR"/>
          </a:p>
        </p:txBody>
      </p:sp>
      <p:sp>
        <p:nvSpPr>
          <p:cNvPr id="6" name="Espaço Reservado para Cabeçalho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pt-BR" smtClean="0"/>
              <a:t>Por Francisco Henrique Mendonça Nina Cabral</a:t>
            </a:r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211828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tângulo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Retângulo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Retângulo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Retângulo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Retângulo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Retângulo de cantos arredondados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Retângulo de cantos arredondados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Retângulo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tângulo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tângulo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tângulo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ítulo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pt-BR" smtClean="0"/>
              <a:t>Clique para editar o título mestre</a:t>
            </a:r>
            <a:endParaRPr kumimoji="0" lang="en-US"/>
          </a:p>
        </p:txBody>
      </p:sp>
      <p:sp>
        <p:nvSpPr>
          <p:cNvPr id="9" name="Subtítulo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pt-BR" smtClean="0"/>
              <a:t>Clique para editar o estilo do subtítulo mestre</a:t>
            </a:r>
            <a:endParaRPr kumimoji="0" lang="en-US"/>
          </a:p>
        </p:txBody>
      </p:sp>
      <p:sp>
        <p:nvSpPr>
          <p:cNvPr id="28" name="Espaço Reservado para Data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D7573C68-2E35-4914-9755-31F6734BA97F}" type="datetime1">
              <a:rPr lang="pt-BR" smtClean="0"/>
              <a:t>11/06/2025</a:t>
            </a:fld>
            <a:endParaRPr lang="pt-BR"/>
          </a:p>
        </p:txBody>
      </p:sp>
      <p:sp>
        <p:nvSpPr>
          <p:cNvPr id="17" name="Espaço Reservado para Rodapé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  <p:sp>
        <p:nvSpPr>
          <p:cNvPr id="29" name="Espaço Reservado para Número de Slide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t-BR" smtClean="0"/>
              <a:t>Clique para editar o título mestre</a:t>
            </a:r>
            <a:endParaRPr kumimoji="0"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pt-BR" smtClean="0"/>
              <a:t>Clique para editar 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BCF089-933B-4A3B-9955-7ED1DA55E6E8}" type="datetime1">
              <a:rPr lang="pt-BR" smtClean="0"/>
              <a:t>11/06/2025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pt-BR" smtClean="0"/>
              <a:t>Clique para editar o título mestre</a:t>
            </a:r>
            <a:endParaRPr kumimoji="0"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pt-BR" smtClean="0"/>
              <a:t>Clique para editar 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E560F-0F5B-4431-9D7D-3BE84ADC090B}" type="datetime1">
              <a:rPr lang="pt-BR" smtClean="0"/>
              <a:t>11/06/2025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t-BR" smtClean="0"/>
              <a:t>Clique para editar o título mestre</a:t>
            </a:r>
            <a:endParaRPr kumimoji="0"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pt-BR" smtClean="0"/>
              <a:t>Clique para editar 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BEDC0-B1D0-4F68-B157-5B5B0E6C7B86}" type="datetime1">
              <a:rPr lang="pt-BR" smtClean="0"/>
              <a:t>11/06/2025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pt-BR" smtClean="0"/>
              <a:t>Clique para editar o título mestre</a:t>
            </a:r>
            <a:endParaRPr kumimoji="0"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pt-BR" smtClean="0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32D3D-A489-426D-8A9F-34EBB902F9AD}" type="datetime1">
              <a:rPr lang="pt-BR" smtClean="0"/>
              <a:t>11/06/2025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t-BR" smtClean="0"/>
              <a:t>Clique para editar o título mestre</a:t>
            </a:r>
            <a:endParaRPr kumimoji="0"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t-BR" smtClean="0"/>
              <a:t>Clique para editar 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t-BR" smtClean="0"/>
              <a:t>Clique para editar 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E9C06E-1E8A-430E-AFFC-16B13F83F43C}" type="datetime1">
              <a:rPr lang="pt-BR" smtClean="0"/>
              <a:t>11/06/2025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pt-BR" smtClean="0"/>
              <a:t>Clique para editar o título mestre</a:t>
            </a:r>
            <a:endParaRPr kumimoji="0"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t-BR" smtClean="0"/>
              <a:t>Clique para editar o texto mestre</a:t>
            </a:r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t-BR" smtClean="0"/>
              <a:t>Clique para editar o texto mestre</a:t>
            </a:r>
          </a:p>
        </p:txBody>
      </p:sp>
      <p:sp>
        <p:nvSpPr>
          <p:cNvPr id="5" name="Espaço Reservado para Conteúdo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t-BR" smtClean="0"/>
              <a:t>Clique para editar 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t-BR" smtClean="0"/>
              <a:t>Clique para editar 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26" name="Espaço Reservado para Data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47ED1AA2-525E-405D-A2FD-EE59BE101AFD}" type="datetime1">
              <a:rPr lang="pt-BR" smtClean="0"/>
              <a:t>11/06/2025</a:t>
            </a:fld>
            <a:endParaRPr lang="pt-BR"/>
          </a:p>
        </p:txBody>
      </p:sp>
      <p:sp>
        <p:nvSpPr>
          <p:cNvPr id="27" name="Espaço Reservado para Número de Slide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  <p:sp>
        <p:nvSpPr>
          <p:cNvPr id="28" name="Espaço Reservado para Rodapé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pt-BR" smtClean="0"/>
              <a:t>Clique para editar o título mestre</a:t>
            </a:r>
            <a:endParaRPr kumimoji="0" lang="en-US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6DD4090C-8C7A-4A7E-9542-BFC225E62BFB}" type="datetime1">
              <a:rPr lang="pt-BR" smtClean="0"/>
              <a:t>11/06/2025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113EE-A4ED-4B72-8494-1C726E5573F8}" type="datetime1">
              <a:rPr lang="pt-BR" smtClean="0"/>
              <a:t>11/06/2025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pt-BR" smtClean="0"/>
              <a:t>Clique para editar o título mestre</a:t>
            </a:r>
            <a:endParaRPr kumimoji="0"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pt-BR" smtClean="0"/>
              <a:t>Clique para editar o texto mestre</a:t>
            </a:r>
          </a:p>
          <a:p>
            <a:pPr lvl="1" eaLnBrk="1" latinLnBrk="0" hangingPunct="1"/>
            <a:r>
              <a:rPr lang="pt-BR" smtClean="0"/>
              <a:t>Segundo nível</a:t>
            </a:r>
          </a:p>
          <a:p>
            <a:pPr lvl="2" eaLnBrk="1" latinLnBrk="0" hangingPunct="1"/>
            <a:r>
              <a:rPr lang="pt-BR" smtClean="0"/>
              <a:t>Terceiro nível</a:t>
            </a:r>
          </a:p>
          <a:p>
            <a:pPr lvl="3" eaLnBrk="1" latinLnBrk="0" hangingPunct="1"/>
            <a:r>
              <a:rPr lang="pt-BR" smtClean="0"/>
              <a:t>Quarto nível</a:t>
            </a:r>
          </a:p>
          <a:p>
            <a:pPr lvl="4" eaLnBrk="1" latinLnBrk="0" hangingPunct="1"/>
            <a:r>
              <a:rPr lang="pt-BR" smtClean="0"/>
              <a:t>Quinto nível</a:t>
            </a:r>
            <a:endParaRPr kumimoji="0" lang="en-US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13CE3-2A35-4806-B0F0-4B2F4C29B653}" type="datetime1">
              <a:rPr lang="pt-BR" smtClean="0"/>
              <a:t>11/06/2025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pt-BR" smtClean="0"/>
              <a:t>Clique para editar o título mestre</a:t>
            </a:r>
            <a:endParaRPr kumimoji="0"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pt-BR" smtClean="0"/>
              <a:t>Clique no ícone para adicionar uma imagem</a:t>
            </a:r>
            <a:endParaRPr kumimoji="0" lang="en-US" dirty="0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66BC82-7D1B-4688-AB36-7DDCA0CB0718}" type="datetime1">
              <a:rPr lang="pt-BR" smtClean="0"/>
              <a:t>11/06/2025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tângulo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Retângulo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Retângulo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Retângulo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tângulo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Retângulo de cantos arredondados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Retângulo de cantos arredondados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Retângulo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Retângulo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Retângulo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Retângulo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Retângulo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Retângulo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Espaço Reservado para Título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pt-BR" smtClean="0"/>
              <a:t>Clique para editar o título mestre</a:t>
            </a:r>
            <a:endParaRPr kumimoji="0" lang="en-US"/>
          </a:p>
        </p:txBody>
      </p:sp>
      <p:sp>
        <p:nvSpPr>
          <p:cNvPr id="13" name="Espaço Reservado para Texto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pt-BR" smtClean="0"/>
              <a:t>Clique para editar o texto mestre</a:t>
            </a:r>
          </a:p>
          <a:p>
            <a:pPr lvl="1" eaLnBrk="1" latinLnBrk="0" hangingPunct="1"/>
            <a:r>
              <a:rPr kumimoji="0" lang="pt-BR" smtClean="0"/>
              <a:t>Segundo nível</a:t>
            </a:r>
          </a:p>
          <a:p>
            <a:pPr lvl="2" eaLnBrk="1" latinLnBrk="0" hangingPunct="1"/>
            <a:r>
              <a:rPr kumimoji="0" lang="pt-BR" smtClean="0"/>
              <a:t>Terceiro nível</a:t>
            </a:r>
          </a:p>
          <a:p>
            <a:pPr lvl="3" eaLnBrk="1" latinLnBrk="0" hangingPunct="1"/>
            <a:r>
              <a:rPr kumimoji="0" lang="pt-BR" smtClean="0"/>
              <a:t>Quarto nível</a:t>
            </a:r>
          </a:p>
          <a:p>
            <a:pPr lvl="4" eaLnBrk="1" latinLnBrk="0" hangingPunct="1"/>
            <a:r>
              <a:rPr kumimoji="0" lang="pt-BR" smtClean="0"/>
              <a:t>Quinto nível</a:t>
            </a:r>
            <a:endParaRPr kumimoji="0" lang="en-US"/>
          </a:p>
        </p:txBody>
      </p:sp>
      <p:sp>
        <p:nvSpPr>
          <p:cNvPr id="14" name="Espaço Reservado para Data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0644366F-200C-4C9D-915B-37FF3ABF5AE6}" type="datetime1">
              <a:rPr lang="pt-BR" smtClean="0"/>
              <a:t>11/06/2025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r>
              <a:rPr lang="pt-BR" smtClean="0"/>
              <a:t>Por Francisco Henrique Mendonça Nina Cabral    Entre em contato: francisco.nina.cabral@gmail.com</a:t>
            </a:r>
            <a:endParaRPr lang="pt-BR"/>
          </a:p>
        </p:txBody>
      </p:sp>
      <p:sp>
        <p:nvSpPr>
          <p:cNvPr id="23" name="Espaço Reservado para Número de Slide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6BC115E0-EA21-4387-A7D2-841CB3E84893}" type="slidenum">
              <a:rPr lang="pt-BR" smtClean="0"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dt="0"/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395536" y="1700809"/>
            <a:ext cx="8458200" cy="1872208"/>
          </a:xfrm>
        </p:spPr>
        <p:txBody>
          <a:bodyPr>
            <a:normAutofit fontScale="90000"/>
          </a:bodyPr>
          <a:lstStyle/>
          <a:p>
            <a:r>
              <a:rPr lang="pt-BR" dirty="0" smtClean="0"/>
              <a:t>Exercício:</a:t>
            </a:r>
            <a:br>
              <a:rPr lang="pt-BR" dirty="0" smtClean="0"/>
            </a:br>
            <a:r>
              <a:rPr lang="pt-BR" dirty="0" smtClean="0">
                <a:solidFill>
                  <a:schemeClr val="bg1">
                    <a:lumMod val="75000"/>
                  </a:schemeClr>
                </a:solidFill>
              </a:rPr>
              <a:t>8 Passos para </a:t>
            </a:r>
            <a:br>
              <a:rPr lang="pt-BR" dirty="0" smtClean="0">
                <a:solidFill>
                  <a:schemeClr val="bg1">
                    <a:lumMod val="75000"/>
                  </a:schemeClr>
                </a:solidFill>
              </a:rPr>
            </a:br>
            <a:r>
              <a:rPr lang="pt-BR" dirty="0" smtClean="0">
                <a:solidFill>
                  <a:schemeClr val="bg1">
                    <a:lumMod val="75000"/>
                  </a:schemeClr>
                </a:solidFill>
              </a:rPr>
              <a:t>CRIAÇÃO DA METRIFICAÇÃO</a:t>
            </a:r>
            <a:endParaRPr lang="pt-BR" dirty="0">
              <a:solidFill>
                <a:schemeClr val="bg1">
                  <a:lumMod val="75000"/>
                </a:schemeClr>
              </a:solidFill>
            </a:endParaRP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34426" y="3861048"/>
            <a:ext cx="5617694" cy="432048"/>
          </a:xfrm>
        </p:spPr>
        <p:txBody>
          <a:bodyPr>
            <a:normAutofit/>
          </a:bodyPr>
          <a:lstStyle/>
          <a:p>
            <a:r>
              <a:rPr lang="pt-BR" sz="1900" dirty="0" smtClean="0"/>
              <a:t>Por Francisco Henrique Mendonça Nina Cabral</a:t>
            </a:r>
            <a:endParaRPr lang="pt-BR" sz="1900" dirty="0"/>
          </a:p>
        </p:txBody>
      </p:sp>
      <p:sp>
        <p:nvSpPr>
          <p:cNvPr id="4" name="Título 1"/>
          <p:cNvSpPr txBox="1">
            <a:spLocks/>
          </p:cNvSpPr>
          <p:nvPr/>
        </p:nvSpPr>
        <p:spPr>
          <a:xfrm>
            <a:off x="107504" y="22934"/>
            <a:ext cx="8458200" cy="893961"/>
          </a:xfrm>
          <a:prstGeom prst="rect">
            <a:avLst/>
          </a:prstGeom>
        </p:spPr>
        <p:txBody>
          <a:bodyPr vert="horz" anchor="b">
            <a:normAutofit/>
          </a:bodyPr>
          <a:lstStyle>
            <a:lvl1pPr algn="l" rtl="0" eaLnBrk="1" latinLnBrk="0" hangingPunct="1">
              <a:spcBef>
                <a:spcPct val="0"/>
              </a:spcBef>
              <a:buNone/>
              <a:defRPr kumimoji="0" sz="44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pt-BR" sz="2500" u="sng" dirty="0" smtClean="0">
                <a:solidFill>
                  <a:srgbClr val="FFFF00"/>
                </a:solidFill>
              </a:rPr>
              <a:t>TELETRABALHO na Administração Pública</a:t>
            </a:r>
            <a:endParaRPr lang="pt-BR" sz="2500" u="sng" dirty="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70752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95536" y="332656"/>
            <a:ext cx="8229600" cy="1066800"/>
          </a:xfrm>
        </p:spPr>
        <p:txBody>
          <a:bodyPr/>
          <a:lstStyle/>
          <a:p>
            <a:r>
              <a:rPr lang="pt-BR" dirty="0" smtClean="0"/>
              <a:t>Passo 1 – Tipos de procedimentos</a:t>
            </a:r>
            <a:endParaRPr lang="pt-BR" dirty="0"/>
          </a:p>
        </p:txBody>
      </p:sp>
      <p:graphicFrame>
        <p:nvGraphicFramePr>
          <p:cNvPr id="6" name="Tabe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7423429"/>
              </p:ext>
            </p:extLst>
          </p:nvPr>
        </p:nvGraphicFramePr>
        <p:xfrm>
          <a:off x="251520" y="1268760"/>
          <a:ext cx="8712968" cy="5400600"/>
        </p:xfrm>
        <a:graphic>
          <a:graphicData uri="http://schemas.openxmlformats.org/drawingml/2006/table">
            <a:tbl>
              <a:tblPr/>
              <a:tblGrid>
                <a:gridCol w="15363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512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0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0377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856752"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9744"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3F3F76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16365C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BF8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80256"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6365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1795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TIPOS DE PROCEDIMENTOS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B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C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D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E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F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5" name="Espaço Reservado para Rodapé 2"/>
          <p:cNvSpPr txBox="1">
            <a:spLocks/>
          </p:cNvSpPr>
          <p:nvPr/>
        </p:nvSpPr>
        <p:spPr>
          <a:xfrm>
            <a:off x="6372200" y="-2767"/>
            <a:ext cx="2592288" cy="457200"/>
          </a:xfrm>
          <a:prstGeom prst="rect">
            <a:avLst/>
          </a:prstGeom>
        </p:spPr>
        <p:txBody>
          <a:bodyPr vert="horz"/>
          <a:lstStyle>
            <a:defPPr>
              <a:defRPr lang="pt-BR"/>
            </a:defPPr>
            <a:lvl1pPr marL="0" algn="r" defTabSz="914400" rtl="0" eaLnBrk="1" latinLnBrk="0" hangingPunct="1">
              <a:defRPr kumimoji="0" sz="800" kern="1200">
                <a:solidFill>
                  <a:schemeClr val="accent2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pt-BR" smtClean="0">
                <a:solidFill>
                  <a:srgbClr val="FFFF00"/>
                </a:solidFill>
              </a:rPr>
              <a:t>Por Francisco Henrique Mendonça Nina Cabral    Entre em contato: francisco.nina.cabral@gmail.com</a:t>
            </a:r>
            <a:endParaRPr lang="pt-BR" dirty="0">
              <a:solidFill>
                <a:srgbClr val="FFFF00"/>
              </a:solidFill>
            </a:endParaRPr>
          </a:p>
        </p:txBody>
      </p:sp>
      <p:sp>
        <p:nvSpPr>
          <p:cNvPr id="4" name="Texto Explicativo 1 3"/>
          <p:cNvSpPr/>
          <p:nvPr/>
        </p:nvSpPr>
        <p:spPr>
          <a:xfrm>
            <a:off x="5224652" y="1198921"/>
            <a:ext cx="3744416" cy="1656184"/>
          </a:xfrm>
          <a:prstGeom prst="borderCallout1">
            <a:avLst>
              <a:gd name="adj1" fmla="val 28788"/>
              <a:gd name="adj2" fmla="val -193"/>
              <a:gd name="adj3" fmla="val 207865"/>
              <a:gd name="adj4" fmla="val -95684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7" name="CaixaDeTexto 6"/>
          <p:cNvSpPr txBox="1"/>
          <p:nvPr/>
        </p:nvSpPr>
        <p:spPr>
          <a:xfrm>
            <a:off x="5436096" y="1340768"/>
            <a:ext cx="345638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 smtClean="0">
                <a:solidFill>
                  <a:schemeClr val="bg1"/>
                </a:solidFill>
                <a:latin typeface="+mj-lt"/>
              </a:rPr>
              <a:t>Separar os procedimentos que possuem critérios e condições viáveis de separação.</a:t>
            </a:r>
            <a:endParaRPr lang="pt-BR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2874237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395536" y="332656"/>
            <a:ext cx="8229600" cy="1066800"/>
          </a:xfrm>
        </p:spPr>
        <p:txBody>
          <a:bodyPr/>
          <a:lstStyle/>
          <a:p>
            <a:r>
              <a:rPr lang="pt-BR" dirty="0" smtClean="0"/>
              <a:t>Passo 2 – Estabelecer quantidades</a:t>
            </a:r>
            <a:endParaRPr lang="pt-BR" dirty="0"/>
          </a:p>
        </p:txBody>
      </p:sp>
      <p:graphicFrame>
        <p:nvGraphicFramePr>
          <p:cNvPr id="6" name="Tabe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56378570"/>
              </p:ext>
            </p:extLst>
          </p:nvPr>
        </p:nvGraphicFramePr>
        <p:xfrm>
          <a:off x="251520" y="1268760"/>
          <a:ext cx="8712968" cy="5400600"/>
        </p:xfrm>
        <a:graphic>
          <a:graphicData uri="http://schemas.openxmlformats.org/drawingml/2006/table">
            <a:tbl>
              <a:tblPr/>
              <a:tblGrid>
                <a:gridCol w="15363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512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0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0377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856752"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9744"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3F3F76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16365C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BF8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80256"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6365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1795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TIPOS DE PROCEDIMENTOS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Quantidade estabelecida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B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C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D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E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F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5" name="Espaço Reservado para Rodapé 2"/>
          <p:cNvSpPr txBox="1">
            <a:spLocks/>
          </p:cNvSpPr>
          <p:nvPr/>
        </p:nvSpPr>
        <p:spPr>
          <a:xfrm>
            <a:off x="6372200" y="-2767"/>
            <a:ext cx="2592288" cy="457200"/>
          </a:xfrm>
          <a:prstGeom prst="rect">
            <a:avLst/>
          </a:prstGeom>
        </p:spPr>
        <p:txBody>
          <a:bodyPr vert="horz"/>
          <a:lstStyle>
            <a:defPPr>
              <a:defRPr lang="pt-BR"/>
            </a:defPPr>
            <a:lvl1pPr marL="0" algn="r" defTabSz="914400" rtl="0" eaLnBrk="1" latinLnBrk="0" hangingPunct="1">
              <a:defRPr kumimoji="0" sz="800" kern="1200">
                <a:solidFill>
                  <a:schemeClr val="accent2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pt-BR" smtClean="0">
                <a:solidFill>
                  <a:srgbClr val="FFFF00"/>
                </a:solidFill>
              </a:rPr>
              <a:t>Por Francisco Henrique Mendonça Nina Cabral    Entre em contato: francisco.nina.cabral@gmail.com</a:t>
            </a:r>
            <a:endParaRPr lang="pt-BR" dirty="0">
              <a:solidFill>
                <a:srgbClr val="FFFF00"/>
              </a:solidFill>
            </a:endParaRPr>
          </a:p>
        </p:txBody>
      </p:sp>
      <p:sp>
        <p:nvSpPr>
          <p:cNvPr id="7" name="Texto Explicativo 1 6"/>
          <p:cNvSpPr/>
          <p:nvPr/>
        </p:nvSpPr>
        <p:spPr>
          <a:xfrm>
            <a:off x="5224652" y="1198920"/>
            <a:ext cx="3744416" cy="1888043"/>
          </a:xfrm>
          <a:prstGeom prst="borderCallout1">
            <a:avLst>
              <a:gd name="adj1" fmla="val 28788"/>
              <a:gd name="adj2" fmla="val -193"/>
              <a:gd name="adj3" fmla="val 175240"/>
              <a:gd name="adj4" fmla="val -67934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3" name="CaixaDeTexto 2"/>
          <p:cNvSpPr txBox="1"/>
          <p:nvPr/>
        </p:nvSpPr>
        <p:spPr>
          <a:xfrm>
            <a:off x="5224652" y="1242626"/>
            <a:ext cx="373983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00" dirty="0" smtClean="0">
                <a:solidFill>
                  <a:schemeClr val="bg1"/>
                </a:solidFill>
                <a:latin typeface="+mj-lt"/>
              </a:rPr>
              <a:t>- Considerar o máximo que é possível fazer (de maneira exigente e saudável) no período de expediente. Exclusivamente cada procedimento.</a:t>
            </a:r>
            <a:endParaRPr lang="pt-BR" sz="14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9" name="CaixaDeTexto 8"/>
          <p:cNvSpPr txBox="1"/>
          <p:nvPr/>
        </p:nvSpPr>
        <p:spPr>
          <a:xfrm>
            <a:off x="5229232" y="2132856"/>
            <a:ext cx="373983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00" dirty="0" smtClean="0">
                <a:solidFill>
                  <a:schemeClr val="bg1"/>
                </a:solidFill>
                <a:latin typeface="+mj-lt"/>
              </a:rPr>
              <a:t>- Considerar o menor período possível para se concluir o procedimento mais demorado (se for possível fazer procedimentos variados).</a:t>
            </a:r>
            <a:endParaRPr lang="pt-BR" sz="14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1626133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67544" y="332656"/>
            <a:ext cx="8229600" cy="1066800"/>
          </a:xfrm>
        </p:spPr>
        <p:txBody>
          <a:bodyPr>
            <a:normAutofit fontScale="90000"/>
          </a:bodyPr>
          <a:lstStyle/>
          <a:p>
            <a:r>
              <a:rPr lang="pt-BR" dirty="0" smtClean="0"/>
              <a:t>Passo 3 – Procedimento de referência</a:t>
            </a:r>
            <a:endParaRPr lang="pt-BR" dirty="0"/>
          </a:p>
        </p:txBody>
      </p:sp>
      <p:graphicFrame>
        <p:nvGraphicFramePr>
          <p:cNvPr id="6" name="Tabe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67965182"/>
              </p:ext>
            </p:extLst>
          </p:nvPr>
        </p:nvGraphicFramePr>
        <p:xfrm>
          <a:off x="251520" y="1268760"/>
          <a:ext cx="8712968" cy="5400600"/>
        </p:xfrm>
        <a:graphic>
          <a:graphicData uri="http://schemas.openxmlformats.org/drawingml/2006/table">
            <a:tbl>
              <a:tblPr/>
              <a:tblGrid>
                <a:gridCol w="15363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512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0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0377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856752"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9744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Procedimento de referência = </a:t>
                      </a:r>
                      <a:b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3F3F76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16365C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BF8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80256"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6365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1795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TIPOS DE PROCEDIMENTOS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Quantidade estabelecida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B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C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D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E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F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5" name="Espaço Reservado para Rodapé 2"/>
          <p:cNvSpPr txBox="1">
            <a:spLocks/>
          </p:cNvSpPr>
          <p:nvPr/>
        </p:nvSpPr>
        <p:spPr>
          <a:xfrm>
            <a:off x="6372200" y="-2767"/>
            <a:ext cx="2592288" cy="457200"/>
          </a:xfrm>
          <a:prstGeom prst="rect">
            <a:avLst/>
          </a:prstGeom>
        </p:spPr>
        <p:txBody>
          <a:bodyPr vert="horz"/>
          <a:lstStyle>
            <a:defPPr>
              <a:defRPr lang="pt-BR"/>
            </a:defPPr>
            <a:lvl1pPr marL="0" algn="r" defTabSz="914400" rtl="0" eaLnBrk="1" latinLnBrk="0" hangingPunct="1">
              <a:defRPr kumimoji="0" sz="800" kern="1200">
                <a:solidFill>
                  <a:schemeClr val="accent2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pt-BR" smtClean="0">
                <a:solidFill>
                  <a:srgbClr val="FFFF00"/>
                </a:solidFill>
              </a:rPr>
              <a:t>Por Francisco Henrique Mendonça Nina Cabral    Entre em contato: francisco.nina.cabral@gmail.com</a:t>
            </a:r>
            <a:endParaRPr lang="pt-BR" dirty="0">
              <a:solidFill>
                <a:srgbClr val="FFFF00"/>
              </a:solidFill>
            </a:endParaRPr>
          </a:p>
        </p:txBody>
      </p:sp>
      <p:sp>
        <p:nvSpPr>
          <p:cNvPr id="7" name="Texto Explicativo 1 6"/>
          <p:cNvSpPr/>
          <p:nvPr/>
        </p:nvSpPr>
        <p:spPr>
          <a:xfrm>
            <a:off x="5224652" y="1198921"/>
            <a:ext cx="3744416" cy="1656184"/>
          </a:xfrm>
          <a:prstGeom prst="borderCallout1">
            <a:avLst>
              <a:gd name="adj1" fmla="val 28788"/>
              <a:gd name="adj2" fmla="val -193"/>
              <a:gd name="adj3" fmla="val 93260"/>
              <a:gd name="adj4" fmla="val -94944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8" name="CaixaDeTexto 7"/>
          <p:cNvSpPr txBox="1"/>
          <p:nvPr/>
        </p:nvSpPr>
        <p:spPr>
          <a:xfrm>
            <a:off x="5224652" y="1242626"/>
            <a:ext cx="3739836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600" dirty="0" smtClean="0">
                <a:solidFill>
                  <a:schemeClr val="bg1"/>
                </a:solidFill>
                <a:latin typeface="+mj-lt"/>
              </a:rPr>
              <a:t>Critério para escolha:</a:t>
            </a:r>
          </a:p>
          <a:p>
            <a:pPr marL="285750" indent="-285750">
              <a:buFontTx/>
              <a:buChar char="-"/>
            </a:pPr>
            <a:r>
              <a:rPr lang="pt-BR" sz="1600" dirty="0" smtClean="0">
                <a:solidFill>
                  <a:schemeClr val="bg1"/>
                </a:solidFill>
                <a:latin typeface="+mj-lt"/>
              </a:rPr>
              <a:t>Procedimento mais rápido </a:t>
            </a:r>
          </a:p>
          <a:p>
            <a:r>
              <a:rPr lang="pt-BR" sz="1600" dirty="0" smtClean="0">
                <a:solidFill>
                  <a:schemeClr val="bg1"/>
                </a:solidFill>
                <a:latin typeface="+mj-lt"/>
              </a:rPr>
              <a:t>(maior quantidade estabelecida);</a:t>
            </a:r>
          </a:p>
          <a:p>
            <a:pPr marL="285750" indent="-285750">
              <a:buFontTx/>
              <a:buChar char="-"/>
            </a:pPr>
            <a:r>
              <a:rPr lang="pt-BR" sz="1600" dirty="0" smtClean="0">
                <a:solidFill>
                  <a:schemeClr val="bg1"/>
                </a:solidFill>
                <a:latin typeface="+mj-lt"/>
              </a:rPr>
              <a:t>Procedimento mais comum </a:t>
            </a:r>
          </a:p>
          <a:p>
            <a:r>
              <a:rPr lang="pt-BR" sz="1600" dirty="0" smtClean="0">
                <a:solidFill>
                  <a:schemeClr val="bg1"/>
                </a:solidFill>
                <a:latin typeface="+mj-lt"/>
              </a:rPr>
              <a:t>(a maioria será  a referência)</a:t>
            </a:r>
            <a:endParaRPr lang="pt-BR" sz="16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8130694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345976"/>
            <a:ext cx="8229600" cy="1066800"/>
          </a:xfrm>
        </p:spPr>
        <p:txBody>
          <a:bodyPr/>
          <a:lstStyle/>
          <a:p>
            <a:r>
              <a:rPr lang="pt-BR" dirty="0" smtClean="0"/>
              <a:t>Passo 4 – Peso do Procedimento</a:t>
            </a:r>
            <a:endParaRPr lang="pt-BR" dirty="0"/>
          </a:p>
        </p:txBody>
      </p:sp>
      <p:graphicFrame>
        <p:nvGraphicFramePr>
          <p:cNvPr id="6" name="Tabe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3354959"/>
              </p:ext>
            </p:extLst>
          </p:nvPr>
        </p:nvGraphicFramePr>
        <p:xfrm>
          <a:off x="251520" y="1268760"/>
          <a:ext cx="8712968" cy="5400600"/>
        </p:xfrm>
        <a:graphic>
          <a:graphicData uri="http://schemas.openxmlformats.org/drawingml/2006/table">
            <a:tbl>
              <a:tblPr/>
              <a:tblGrid>
                <a:gridCol w="15363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512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0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0377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856752"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9744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Procedimento de referência = </a:t>
                      </a:r>
                      <a:b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3F3F76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16365C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BF8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80256"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6365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1795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TIPOS DE PROCEDIMENTOS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Quantidade estabelecida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Peso do procedimento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B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C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3,33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D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E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1,67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F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1,25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5" name="Espaço Reservado para Rodapé 2"/>
          <p:cNvSpPr txBox="1">
            <a:spLocks/>
          </p:cNvSpPr>
          <p:nvPr/>
        </p:nvSpPr>
        <p:spPr>
          <a:xfrm>
            <a:off x="6372200" y="-2767"/>
            <a:ext cx="2592288" cy="457200"/>
          </a:xfrm>
          <a:prstGeom prst="rect">
            <a:avLst/>
          </a:prstGeom>
        </p:spPr>
        <p:txBody>
          <a:bodyPr vert="horz"/>
          <a:lstStyle>
            <a:defPPr>
              <a:defRPr lang="pt-BR"/>
            </a:defPPr>
            <a:lvl1pPr marL="0" algn="r" defTabSz="914400" rtl="0" eaLnBrk="1" latinLnBrk="0" hangingPunct="1">
              <a:defRPr kumimoji="0" sz="800" kern="1200">
                <a:solidFill>
                  <a:schemeClr val="accent2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pt-BR" smtClean="0">
                <a:solidFill>
                  <a:srgbClr val="FFFF00"/>
                </a:solidFill>
              </a:rPr>
              <a:t>Por Francisco Henrique Mendonça Nina Cabral    Entre em contato: francisco.nina.cabral@gmail.com</a:t>
            </a:r>
            <a:endParaRPr lang="pt-BR" dirty="0">
              <a:solidFill>
                <a:srgbClr val="FFFF00"/>
              </a:solidFill>
            </a:endParaRPr>
          </a:p>
        </p:txBody>
      </p:sp>
      <p:sp>
        <p:nvSpPr>
          <p:cNvPr id="8" name="Texto Explicativo 1 7"/>
          <p:cNvSpPr/>
          <p:nvPr/>
        </p:nvSpPr>
        <p:spPr>
          <a:xfrm>
            <a:off x="5224652" y="1198921"/>
            <a:ext cx="3744416" cy="1656184"/>
          </a:xfrm>
          <a:prstGeom prst="borderCallout1">
            <a:avLst>
              <a:gd name="adj1" fmla="val 28788"/>
              <a:gd name="adj2" fmla="val -193"/>
              <a:gd name="adj3" fmla="val 181932"/>
              <a:gd name="adj4" fmla="val -37223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11" name="CaixaDeTexto 10"/>
          <p:cNvSpPr txBox="1"/>
          <p:nvPr/>
        </p:nvSpPr>
        <p:spPr>
          <a:xfrm>
            <a:off x="5224652" y="1242626"/>
            <a:ext cx="3739836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600" dirty="0" smtClean="0">
                <a:solidFill>
                  <a:schemeClr val="bg1"/>
                </a:solidFill>
                <a:latin typeface="+mj-lt"/>
              </a:rPr>
              <a:t>O procedimento de referência receberá o peso 1 (os demais procedimentos terão o peso atribuído pela divisão entre as quantidades estabelecidas)</a:t>
            </a:r>
            <a:endParaRPr lang="pt-BR" sz="16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5994767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1066800"/>
          </a:xfrm>
        </p:spPr>
        <p:txBody>
          <a:bodyPr>
            <a:normAutofit/>
          </a:bodyPr>
          <a:lstStyle/>
          <a:p>
            <a:r>
              <a:rPr lang="pt-BR" dirty="0" smtClean="0"/>
              <a:t>Passo 5 – Servidor de referência</a:t>
            </a:r>
            <a:endParaRPr lang="pt-BR" dirty="0"/>
          </a:p>
        </p:txBody>
      </p:sp>
      <p:graphicFrame>
        <p:nvGraphicFramePr>
          <p:cNvPr id="6" name="Tabe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427698"/>
              </p:ext>
            </p:extLst>
          </p:nvPr>
        </p:nvGraphicFramePr>
        <p:xfrm>
          <a:off x="251520" y="1268760"/>
          <a:ext cx="8712968" cy="5400600"/>
        </p:xfrm>
        <a:graphic>
          <a:graphicData uri="http://schemas.openxmlformats.org/drawingml/2006/table">
            <a:tbl>
              <a:tblPr/>
              <a:tblGrid>
                <a:gridCol w="15363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512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0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0377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856752"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Servidor de referência = </a:t>
                      </a:r>
                      <a:b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FC-0 Presencial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9744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Procedimento de referência = </a:t>
                      </a:r>
                      <a:b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3F3F76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16365C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BF8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80256"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6365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1795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TIPOS DE PROCEDIMENTOS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Quantidade estabelecida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Peso do procedimento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FC-0 presencial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B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C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3,33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D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E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1,67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F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1,25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5" name="Espaço Reservado para Rodapé 2"/>
          <p:cNvSpPr txBox="1">
            <a:spLocks/>
          </p:cNvSpPr>
          <p:nvPr/>
        </p:nvSpPr>
        <p:spPr>
          <a:xfrm>
            <a:off x="6372200" y="-2767"/>
            <a:ext cx="2592288" cy="457200"/>
          </a:xfrm>
          <a:prstGeom prst="rect">
            <a:avLst/>
          </a:prstGeom>
        </p:spPr>
        <p:txBody>
          <a:bodyPr vert="horz"/>
          <a:lstStyle>
            <a:defPPr>
              <a:defRPr lang="pt-BR"/>
            </a:defPPr>
            <a:lvl1pPr marL="0" algn="r" defTabSz="914400" rtl="0" eaLnBrk="1" latinLnBrk="0" hangingPunct="1">
              <a:defRPr kumimoji="0" sz="800" kern="1200">
                <a:solidFill>
                  <a:schemeClr val="accent2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pt-BR" smtClean="0">
                <a:solidFill>
                  <a:srgbClr val="FFFF00"/>
                </a:solidFill>
              </a:rPr>
              <a:t>Por Francisco Henrique Mendonça Nina Cabral    Entre em contato: francisco.nina.cabral@gmail.com</a:t>
            </a:r>
            <a:endParaRPr lang="pt-BR" dirty="0">
              <a:solidFill>
                <a:srgbClr val="FFFF00"/>
              </a:solidFill>
            </a:endParaRPr>
          </a:p>
        </p:txBody>
      </p:sp>
      <p:sp>
        <p:nvSpPr>
          <p:cNvPr id="7" name="Texto Explicativo 1 6"/>
          <p:cNvSpPr/>
          <p:nvPr/>
        </p:nvSpPr>
        <p:spPr>
          <a:xfrm>
            <a:off x="5224652" y="1198921"/>
            <a:ext cx="3744416" cy="1656184"/>
          </a:xfrm>
          <a:prstGeom prst="borderCallout1">
            <a:avLst>
              <a:gd name="adj1" fmla="val 28788"/>
              <a:gd name="adj2" fmla="val -193"/>
              <a:gd name="adj3" fmla="val 37212"/>
              <a:gd name="adj4" fmla="val -45363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8" name="CaixaDeTexto 7"/>
          <p:cNvSpPr txBox="1"/>
          <p:nvPr/>
        </p:nvSpPr>
        <p:spPr>
          <a:xfrm>
            <a:off x="5224652" y="1242626"/>
            <a:ext cx="3739836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600" dirty="0" smtClean="0">
                <a:solidFill>
                  <a:schemeClr val="bg1"/>
                </a:solidFill>
                <a:latin typeface="+mj-lt"/>
              </a:rPr>
              <a:t>Considera-se a FUNÇÃO de referência, ainda que não haja diferença de atividade por funções comissionadas.</a:t>
            </a:r>
          </a:p>
          <a:p>
            <a:r>
              <a:rPr lang="pt-BR" sz="1600" dirty="0" smtClean="0">
                <a:solidFill>
                  <a:schemeClr val="bg1"/>
                </a:solidFill>
                <a:latin typeface="+mj-lt"/>
              </a:rPr>
              <a:t>Servirá de base para o cálculo do incremento do teletrabalho.</a:t>
            </a:r>
            <a:endParaRPr lang="pt-BR" sz="16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764532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1066800"/>
          </a:xfrm>
        </p:spPr>
        <p:txBody>
          <a:bodyPr/>
          <a:lstStyle/>
          <a:p>
            <a:r>
              <a:rPr lang="pt-BR" dirty="0" smtClean="0"/>
              <a:t>Passo 6 – Cota de referência</a:t>
            </a:r>
            <a:endParaRPr lang="pt-BR" dirty="0"/>
          </a:p>
        </p:txBody>
      </p:sp>
      <p:graphicFrame>
        <p:nvGraphicFramePr>
          <p:cNvPr id="6" name="Tabe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1759729"/>
              </p:ext>
            </p:extLst>
          </p:nvPr>
        </p:nvGraphicFramePr>
        <p:xfrm>
          <a:off x="251520" y="1268760"/>
          <a:ext cx="8712968" cy="5400600"/>
        </p:xfrm>
        <a:graphic>
          <a:graphicData uri="http://schemas.openxmlformats.org/drawingml/2006/table">
            <a:tbl>
              <a:tblPr/>
              <a:tblGrid>
                <a:gridCol w="15363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512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0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0377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856752"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Servidor de referência = </a:t>
                      </a:r>
                      <a:b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FC-0 Presencial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9744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Procedimento de referência = </a:t>
                      </a:r>
                      <a:b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COTA (pontuação) de REFERÊNCIA = </a:t>
                      </a:r>
                      <a:br>
                        <a:rPr lang="pt-BR" sz="1400" b="1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em pontos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16365C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BF8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80256"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Valor da cota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6365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1795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TIPOS DE PROCEDIMENTOS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Quantidade estabelecida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Peso do procedimento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Pontuação de Referência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FC-0 presencial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 dirty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B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C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3,33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D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E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1,67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F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1,25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5" name="Espaço Reservado para Rodapé 2"/>
          <p:cNvSpPr txBox="1">
            <a:spLocks/>
          </p:cNvSpPr>
          <p:nvPr/>
        </p:nvSpPr>
        <p:spPr>
          <a:xfrm>
            <a:off x="6372200" y="-2767"/>
            <a:ext cx="2592288" cy="457200"/>
          </a:xfrm>
          <a:prstGeom prst="rect">
            <a:avLst/>
          </a:prstGeom>
        </p:spPr>
        <p:txBody>
          <a:bodyPr vert="horz"/>
          <a:lstStyle>
            <a:defPPr>
              <a:defRPr lang="pt-BR"/>
            </a:defPPr>
            <a:lvl1pPr marL="0" algn="r" defTabSz="914400" rtl="0" eaLnBrk="1" latinLnBrk="0" hangingPunct="1">
              <a:defRPr kumimoji="0" sz="800" kern="1200">
                <a:solidFill>
                  <a:schemeClr val="accent2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pt-BR" smtClean="0">
                <a:solidFill>
                  <a:srgbClr val="FFFF00"/>
                </a:solidFill>
              </a:rPr>
              <a:t>Por Francisco Henrique Mendonça Nina Cabral    Entre em contato: francisco.nina.cabral@gmail.com</a:t>
            </a:r>
            <a:endParaRPr lang="pt-BR" dirty="0">
              <a:solidFill>
                <a:srgbClr val="FFFF00"/>
              </a:solidFill>
            </a:endParaRPr>
          </a:p>
        </p:txBody>
      </p:sp>
      <p:sp>
        <p:nvSpPr>
          <p:cNvPr id="7" name="Texto Explicativo 1 6"/>
          <p:cNvSpPr/>
          <p:nvPr/>
        </p:nvSpPr>
        <p:spPr>
          <a:xfrm>
            <a:off x="5224652" y="1198921"/>
            <a:ext cx="3744416" cy="1656184"/>
          </a:xfrm>
          <a:prstGeom prst="borderCallout1">
            <a:avLst>
              <a:gd name="adj1" fmla="val 28788"/>
              <a:gd name="adj2" fmla="val -193"/>
              <a:gd name="adj3" fmla="val 84058"/>
              <a:gd name="adj4" fmla="val -30933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8" name="CaixaDeTexto 7"/>
          <p:cNvSpPr txBox="1"/>
          <p:nvPr/>
        </p:nvSpPr>
        <p:spPr>
          <a:xfrm>
            <a:off x="5224652" y="1242626"/>
            <a:ext cx="3739836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600" dirty="0" smtClean="0">
                <a:solidFill>
                  <a:schemeClr val="bg1"/>
                </a:solidFill>
                <a:latin typeface="+mj-lt"/>
              </a:rPr>
              <a:t>Com base nessa cota de referência, será dimensionada as demais cotas (para o teletrabalho e para as outras funções comissionadas, se for o caso)</a:t>
            </a:r>
            <a:endParaRPr lang="pt-BR" sz="16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9817228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1066800"/>
          </a:xfrm>
        </p:spPr>
        <p:txBody>
          <a:bodyPr/>
          <a:lstStyle/>
          <a:p>
            <a:r>
              <a:rPr lang="pt-BR" dirty="0" smtClean="0"/>
              <a:t>Passo 7 – Cota do teletrabalho</a:t>
            </a:r>
            <a:endParaRPr lang="pt-BR" dirty="0"/>
          </a:p>
        </p:txBody>
      </p:sp>
      <p:graphicFrame>
        <p:nvGraphicFramePr>
          <p:cNvPr id="6" name="Tabe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8614011"/>
              </p:ext>
            </p:extLst>
          </p:nvPr>
        </p:nvGraphicFramePr>
        <p:xfrm>
          <a:off x="251520" y="1268760"/>
          <a:ext cx="8712968" cy="5400600"/>
        </p:xfrm>
        <a:graphic>
          <a:graphicData uri="http://schemas.openxmlformats.org/drawingml/2006/table">
            <a:tbl>
              <a:tblPr/>
              <a:tblGrid>
                <a:gridCol w="15363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512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0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0377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856752"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Servidor de referência = </a:t>
                      </a:r>
                      <a:b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FC-0 Presencial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9744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Procedimento de referência = </a:t>
                      </a:r>
                      <a:b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COTA (pontuação) de REFERÊNCIA = </a:t>
                      </a:r>
                      <a:br>
                        <a:rPr lang="pt-BR" sz="1400" b="1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em pontos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16365C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BF8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80256"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Valor da cota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6365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12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1795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TIPOS DE PROCEDIMENTOS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Quantidade estabelecida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Peso do procedimento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Pontuação de Referência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FC-0 presencial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FC-0 </a:t>
                      </a:r>
                      <a:r>
                        <a:rPr lang="pt-BR" sz="14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Teletrabalho (</a:t>
                      </a:r>
                      <a:r>
                        <a:rPr lang="pt-BR" sz="1400" b="1" i="0" u="none" strike="noStrike" dirty="0" err="1" smtClean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ex</a:t>
                      </a:r>
                      <a:r>
                        <a:rPr lang="pt-BR" sz="14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: 10%)</a:t>
                      </a:r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B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C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3,33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D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E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1,67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F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1,25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9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>
          <a:xfrm>
            <a:off x="6372200" y="-2767"/>
            <a:ext cx="2592288" cy="457200"/>
          </a:xfrm>
        </p:spPr>
        <p:txBody>
          <a:bodyPr/>
          <a:lstStyle/>
          <a:p>
            <a:r>
              <a:rPr lang="pt-BR" dirty="0" smtClean="0">
                <a:solidFill>
                  <a:srgbClr val="FFFF00"/>
                </a:solidFill>
              </a:rPr>
              <a:t>Por Francisco Henrique Mendonça Nina Cabral    Entre em contato: francisco.nina.cabral@gmail.com</a:t>
            </a:r>
            <a:endParaRPr lang="pt-BR" dirty="0">
              <a:solidFill>
                <a:srgbClr val="FFFF00"/>
              </a:solidFill>
            </a:endParaRPr>
          </a:p>
        </p:txBody>
      </p:sp>
      <p:sp>
        <p:nvSpPr>
          <p:cNvPr id="5" name="Texto Explicativo 1 4"/>
          <p:cNvSpPr/>
          <p:nvPr/>
        </p:nvSpPr>
        <p:spPr>
          <a:xfrm>
            <a:off x="5224652" y="1198921"/>
            <a:ext cx="3744416" cy="1656184"/>
          </a:xfrm>
          <a:prstGeom prst="borderCallout1">
            <a:avLst>
              <a:gd name="adj1" fmla="val 99057"/>
              <a:gd name="adj2" fmla="val 50498"/>
              <a:gd name="adj3" fmla="val 161019"/>
              <a:gd name="adj4" fmla="val 24938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7" name="CaixaDeTexto 6"/>
          <p:cNvSpPr txBox="1"/>
          <p:nvPr/>
        </p:nvSpPr>
        <p:spPr>
          <a:xfrm>
            <a:off x="5224652" y="1242626"/>
            <a:ext cx="373983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600" dirty="0" smtClean="0">
                <a:solidFill>
                  <a:schemeClr val="bg1"/>
                </a:solidFill>
                <a:latin typeface="+mj-lt"/>
              </a:rPr>
              <a:t>Incremento de produtividade com base na cota do servidor presencial de função comissionada correspondente.</a:t>
            </a:r>
            <a:endParaRPr lang="pt-BR" sz="16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5425310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435280" cy="1143000"/>
          </a:xfrm>
        </p:spPr>
        <p:txBody>
          <a:bodyPr>
            <a:normAutofit fontScale="90000"/>
          </a:bodyPr>
          <a:lstStyle/>
          <a:p>
            <a:r>
              <a:rPr lang="pt-BR" dirty="0" smtClean="0"/>
              <a:t>Passo 8 – Cota por função comissionada</a:t>
            </a:r>
            <a:endParaRPr lang="pt-BR" dirty="0"/>
          </a:p>
        </p:txBody>
      </p:sp>
      <p:graphicFrame>
        <p:nvGraphicFramePr>
          <p:cNvPr id="6" name="Tabe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341365"/>
              </p:ext>
            </p:extLst>
          </p:nvPr>
        </p:nvGraphicFramePr>
        <p:xfrm>
          <a:off x="251520" y="1268760"/>
          <a:ext cx="8712968" cy="5400600"/>
        </p:xfrm>
        <a:graphic>
          <a:graphicData uri="http://schemas.openxmlformats.org/drawingml/2006/table">
            <a:tbl>
              <a:tblPr/>
              <a:tblGrid>
                <a:gridCol w="15363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512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0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35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6119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03777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856752">
                <a:tc>
                  <a:txBody>
                    <a:bodyPr/>
                    <a:lstStyle/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Servidor de referência = </a:t>
                      </a:r>
                      <a:b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FC-0 Presencial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9744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Procedimento de referência = </a:t>
                      </a:r>
                      <a:b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CC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COTA (pontuação) de REFERÊNCIA = </a:t>
                      </a:r>
                      <a:br>
                        <a:rPr lang="pt-BR" sz="1400" b="1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</a:br>
                      <a:r>
                        <a:rPr lang="pt-BR" sz="1400" b="1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em pontos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16365C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BF8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80256"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Valor da cota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6365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12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12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14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17950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TIPOS DE PROCEDIMENTOS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Quantidade estabelecida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Peso do procedimento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Pontuação de Referência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FC-0 presencial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FC-0 </a:t>
                      </a:r>
                      <a:r>
                        <a:rPr lang="pt-BR" sz="14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Teletrabalho (</a:t>
                      </a:r>
                      <a:r>
                        <a:rPr lang="pt-BR" sz="1400" b="1" i="0" u="none" strike="noStrike" dirty="0" err="1" smtClean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ex</a:t>
                      </a:r>
                      <a:r>
                        <a:rPr lang="pt-BR" sz="14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: 10%)</a:t>
                      </a:r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26B0A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FC-1 presencial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FC-1 </a:t>
                      </a:r>
                      <a:r>
                        <a:rPr lang="pt-BR" sz="14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Teletrabalho </a:t>
                      </a:r>
                      <a:r>
                        <a:rPr lang="pt-BR" sz="14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+mn-lt"/>
                        </a:rPr>
                        <a:t>(</a:t>
                      </a:r>
                      <a:r>
                        <a:rPr lang="pt-BR" sz="1400" b="1" i="0" u="none" strike="noStrike" dirty="0" err="1" smtClean="0">
                          <a:solidFill>
                            <a:srgbClr val="FFFFFF"/>
                          </a:solidFill>
                          <a:effectLst/>
                          <a:latin typeface="+mn-lt"/>
                        </a:rPr>
                        <a:t>ex</a:t>
                      </a:r>
                      <a:r>
                        <a:rPr lang="pt-BR" sz="14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+mn-lt"/>
                        </a:rPr>
                        <a:t>: 10%)</a:t>
                      </a:r>
                      <a:endParaRPr lang="pt-BR" sz="14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622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A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14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B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C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3,33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D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E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1,67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4D79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05983">
                <a:tc>
                  <a:txBody>
                    <a:bodyPr/>
                    <a:lstStyle/>
                    <a:p>
                      <a:pPr algn="l" fontAlgn="b"/>
                      <a:r>
                        <a:rPr lang="pt-BR" sz="1400" b="1" i="0" u="none" strike="noStrike">
                          <a:solidFill>
                            <a:srgbClr val="FF0000"/>
                          </a:solidFill>
                          <a:effectLst/>
                          <a:latin typeface="Calibri"/>
                        </a:rPr>
                        <a:t>Procedimento F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1,25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10,00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9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11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5" name="Espaço Reservado para Rodapé 2"/>
          <p:cNvSpPr txBox="1">
            <a:spLocks/>
          </p:cNvSpPr>
          <p:nvPr/>
        </p:nvSpPr>
        <p:spPr>
          <a:xfrm>
            <a:off x="6372200" y="-2767"/>
            <a:ext cx="2592288" cy="457200"/>
          </a:xfrm>
          <a:prstGeom prst="rect">
            <a:avLst/>
          </a:prstGeom>
        </p:spPr>
        <p:txBody>
          <a:bodyPr vert="horz"/>
          <a:lstStyle>
            <a:defPPr>
              <a:defRPr lang="pt-BR"/>
            </a:defPPr>
            <a:lvl1pPr marL="0" algn="r" defTabSz="914400" rtl="0" eaLnBrk="1" latinLnBrk="0" hangingPunct="1">
              <a:defRPr kumimoji="0" sz="800" kern="1200">
                <a:solidFill>
                  <a:schemeClr val="accent2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pt-BR" smtClean="0">
                <a:solidFill>
                  <a:srgbClr val="FFFF00"/>
                </a:solidFill>
              </a:rPr>
              <a:t>Por Francisco Henrique Mendonça Nina Cabral    Entre em contato: francisco.nina.cabral@gmail.com</a:t>
            </a:r>
            <a:endParaRPr lang="pt-BR" dirty="0">
              <a:solidFill>
                <a:srgbClr val="FFFF00"/>
              </a:solidFill>
            </a:endParaRPr>
          </a:p>
        </p:txBody>
      </p:sp>
      <p:sp>
        <p:nvSpPr>
          <p:cNvPr id="7" name="Texto Explicativo 1 6"/>
          <p:cNvSpPr/>
          <p:nvPr/>
        </p:nvSpPr>
        <p:spPr>
          <a:xfrm>
            <a:off x="5224652" y="1198921"/>
            <a:ext cx="3744416" cy="1656184"/>
          </a:xfrm>
          <a:prstGeom prst="borderCallout1">
            <a:avLst>
              <a:gd name="adj1" fmla="val 99057"/>
              <a:gd name="adj2" fmla="val 50498"/>
              <a:gd name="adj3" fmla="val 166875"/>
              <a:gd name="adj4" fmla="val 65269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8" name="CaixaDeTexto 7"/>
          <p:cNvSpPr txBox="1"/>
          <p:nvPr/>
        </p:nvSpPr>
        <p:spPr>
          <a:xfrm>
            <a:off x="5224652" y="1242626"/>
            <a:ext cx="3739836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600" dirty="0" smtClean="0">
                <a:solidFill>
                  <a:schemeClr val="bg1"/>
                </a:solidFill>
                <a:latin typeface="+mj-lt"/>
              </a:rPr>
              <a:t>Acréscimo de valor da cota de acordo com o aumento da função comissionada (se houver diferença para a atividade).</a:t>
            </a:r>
            <a:endParaRPr lang="pt-BR" sz="160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0452283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Urbano">
  <a:themeElements>
    <a:clrScheme name="Urbano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Urbano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Urbano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2048</TotalTime>
  <Words>782</Words>
  <Application>Microsoft Office PowerPoint</Application>
  <PresentationFormat>Apresentação na tela (4:3)</PresentationFormat>
  <Paragraphs>282</Paragraphs>
  <Slides>9</Slides>
  <Notes>3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9</vt:i4>
      </vt:variant>
    </vt:vector>
  </HeadingPairs>
  <TitlesOfParts>
    <vt:vector size="14" baseType="lpstr">
      <vt:lpstr>Calibri</vt:lpstr>
      <vt:lpstr>Georgia</vt:lpstr>
      <vt:lpstr>Trebuchet MS</vt:lpstr>
      <vt:lpstr>Wingdings 2</vt:lpstr>
      <vt:lpstr>Urbano</vt:lpstr>
      <vt:lpstr>Exercício: 8 Passos para  CRIAÇÃO DA METRIFICAÇÃO</vt:lpstr>
      <vt:lpstr>Passo 1 – Tipos de procedimentos</vt:lpstr>
      <vt:lpstr>Passo 2 – Estabelecer quantidades</vt:lpstr>
      <vt:lpstr>Passo 3 – Procedimento de referência</vt:lpstr>
      <vt:lpstr>Passo 4 – Peso do Procedimento</vt:lpstr>
      <vt:lpstr>Passo 5 – Servidor de referência</vt:lpstr>
      <vt:lpstr>Passo 6 – Cota de referência</vt:lpstr>
      <vt:lpstr>Passo 7 – Cota do teletrabalho</vt:lpstr>
      <vt:lpstr>Passo 8 – Cota por função comissionada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fe kiko</dc:creator>
  <cp:lastModifiedBy>Fernanda</cp:lastModifiedBy>
  <cp:revision>21</cp:revision>
  <dcterms:created xsi:type="dcterms:W3CDTF">2018-09-22T02:09:35Z</dcterms:created>
  <dcterms:modified xsi:type="dcterms:W3CDTF">2025-06-12T04:19:53Z</dcterms:modified>
</cp:coreProperties>
</file>