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59" r:id="rId4"/>
    <p:sldId id="261" r:id="rId5"/>
    <p:sldId id="262" r:id="rId6"/>
    <p:sldId id="263" r:id="rId7"/>
    <p:sldId id="266" r:id="rId8"/>
    <p:sldId id="265" r:id="rId9"/>
    <p:sldId id="264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>
      <p:cViewPr varScale="1">
        <p:scale>
          <a:sx n="73" d="100"/>
          <a:sy n="73" d="100"/>
        </p:scale>
        <p:origin x="131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smtClean="0"/>
              <a:t>Por Francisco Henrique Mendonça Nina Cabral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C908E-B8CB-40CE-B604-0B638DEAEFDB}" type="datetimeFigureOut">
              <a:rPr lang="pt-BR" smtClean="0"/>
              <a:t>11/06/2025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Entre em contato: francisco.nina.cabral@gmail.com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3874-C602-46E5-8CCA-21B003C0CE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2301070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smtClean="0"/>
              <a:t>Por Francisco Henrique Mendonça Nina Cabral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1EE6F-CBB6-4EF8-B0C2-B3A6F77AD2C8}" type="datetimeFigureOut">
              <a:rPr lang="pt-BR" smtClean="0"/>
              <a:t>11/06/2025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Entre em contato: francisco.nina.cabral@gmail.com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36EB4-0053-4D0C-A1AC-8649DD00D6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7822520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Entre em contato: francisco.nina.cabral@gmail.com</a:t>
            </a:r>
            <a:endParaRPr lang="pt-BR"/>
          </a:p>
        </p:txBody>
      </p:sp>
      <p:sp>
        <p:nvSpPr>
          <p:cNvPr id="6" name="Espaço Reservado para Cabeçalh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pt-BR" smtClean="0"/>
              <a:t>Por Francisco Henrique Mendonça Nina Cabral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7952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abeçalho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pt-BR" smtClean="0"/>
              <a:t>Por Francisco Henrique Mendonça Nina Cabral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Entre em contato: francisco.nina.cabral@gmail.com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1270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Entre em contato: francisco.nina.cabral@gmail.com</a:t>
            </a:r>
            <a:endParaRPr lang="pt-BR"/>
          </a:p>
        </p:txBody>
      </p:sp>
      <p:sp>
        <p:nvSpPr>
          <p:cNvPr id="6" name="Espaço Reservado para Cabeçalho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pt-BR" smtClean="0"/>
              <a:t>Por Francisco Henrique Mendonça Nina Cabral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1182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ângu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ângu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ângu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ângu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ângulo de cantos arredondado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ângulo de cantos arredondado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7573C68-2E35-4914-9755-31F6734BA97F}" type="datetime1">
              <a:rPr lang="pt-BR" smtClean="0"/>
              <a:t>11/06/2025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CF089-933B-4A3B-9955-7ED1DA55E6E8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560F-0F5B-4431-9D7D-3BE84ADC090B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BEDC0-B1D0-4F68-B157-5B5B0E6C7B86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32D3D-A489-426D-8A9F-34EBB902F9AD}" type="datetime1">
              <a:rPr lang="pt-BR" smtClean="0"/>
              <a:t>11/06/2025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9C06E-1E8A-430E-AFFC-16B13F83F43C}" type="datetime1">
              <a:rPr lang="pt-BR" smtClean="0"/>
              <a:t>11/06/2025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7ED1AA2-525E-405D-A2FD-EE59BE101AFD}" type="datetime1">
              <a:rPr lang="pt-BR" smtClean="0"/>
              <a:t>11/06/2025</a:t>
            </a:fld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DD4090C-8C7A-4A7E-9542-BFC225E62BFB}" type="datetime1">
              <a:rPr lang="pt-BR" smtClean="0"/>
              <a:t>11/06/2025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13EE-A4ED-4B72-8494-1C726E5573F8}" type="datetime1">
              <a:rPr lang="pt-BR" smtClean="0"/>
              <a:t>11/06/2025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13CE3-2A35-4806-B0F0-4B2F4C29B653}" type="datetime1">
              <a:rPr lang="pt-BR" smtClean="0"/>
              <a:t>11/06/2025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6BC82-7D1B-4688-AB36-7DDCA0CB0718}" type="datetime1">
              <a:rPr lang="pt-BR" smtClean="0"/>
              <a:t>11/06/2025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ângu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ângu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ângu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ângu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ângulo de cantos arredondado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ângulo de cantos arredondado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ângu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ângu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ângu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ângu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ângu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ângu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644366F-200C-4C9D-915B-37FF3ABF5AE6}" type="datetime1">
              <a:rPr lang="pt-BR" smtClean="0"/>
              <a:t>11/06/2025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pt-BR" smtClean="0"/>
              <a:t>Por Francisco Henrique Mendonça Nina Cabral    Entre em contato: francisco.nina.cabral@gmail.com</a:t>
            </a:r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BC115E0-EA21-4387-A7D2-841CB3E84893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5536" y="1700809"/>
            <a:ext cx="8458200" cy="187220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Exercício:</a:t>
            </a:r>
            <a:br>
              <a:rPr lang="pt-BR" dirty="0" smtClean="0"/>
            </a:br>
            <a:r>
              <a:rPr lang="pt-BR" dirty="0" smtClean="0">
                <a:solidFill>
                  <a:schemeClr val="bg1">
                    <a:lumMod val="75000"/>
                  </a:schemeClr>
                </a:solidFill>
              </a:rPr>
              <a:t>8 Passos para </a:t>
            </a:r>
            <a:br>
              <a:rPr lang="pt-BR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pt-BR" dirty="0" smtClean="0">
                <a:solidFill>
                  <a:schemeClr val="bg1">
                    <a:lumMod val="75000"/>
                  </a:schemeClr>
                </a:solidFill>
              </a:rPr>
              <a:t>CRIAÇÃO DA METRIFICAÇÃO</a:t>
            </a:r>
            <a:endParaRPr lang="pt-BR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4426" y="3861048"/>
            <a:ext cx="5617694" cy="432048"/>
          </a:xfrm>
        </p:spPr>
        <p:txBody>
          <a:bodyPr>
            <a:normAutofit/>
          </a:bodyPr>
          <a:lstStyle/>
          <a:p>
            <a:r>
              <a:rPr lang="pt-BR" sz="1900" dirty="0" smtClean="0"/>
              <a:t>Por Francisco Henrique Mendonça Nina Cabral</a:t>
            </a:r>
            <a:endParaRPr lang="pt-BR" sz="1900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07504" y="22934"/>
            <a:ext cx="8458200" cy="893961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500" u="sng" dirty="0" smtClean="0">
                <a:solidFill>
                  <a:srgbClr val="FFFF00"/>
                </a:solidFill>
              </a:rPr>
              <a:t>TELETRABALHO na Administração Pública</a:t>
            </a:r>
            <a:endParaRPr lang="pt-BR" sz="2500" u="sng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07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066800"/>
          </a:xfrm>
        </p:spPr>
        <p:txBody>
          <a:bodyPr/>
          <a:lstStyle/>
          <a:p>
            <a:r>
              <a:rPr lang="pt-BR" dirty="0" smtClean="0"/>
              <a:t>Passo 1 – Tipos de procedimentos</a:t>
            </a:r>
            <a:endParaRPr lang="pt-BR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423429"/>
              </p:ext>
            </p:extLst>
          </p:nvPr>
        </p:nvGraphicFramePr>
        <p:xfrm>
          <a:off x="251520" y="1268760"/>
          <a:ext cx="8712968" cy="5400600"/>
        </p:xfrm>
        <a:graphic>
          <a:graphicData uri="http://schemas.openxmlformats.org/drawingml/2006/table">
            <a:tbl>
              <a:tblPr/>
              <a:tblGrid>
                <a:gridCol w="1536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37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6752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9744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3F3F7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256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TIPOS DE PROCEDIMENTOS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Espaço Reservado para Rodapé 2"/>
          <p:cNvSpPr txBox="1">
            <a:spLocks/>
          </p:cNvSpPr>
          <p:nvPr/>
        </p:nvSpPr>
        <p:spPr>
          <a:xfrm>
            <a:off x="6372200" y="-2767"/>
            <a:ext cx="2592288" cy="457200"/>
          </a:xfrm>
          <a:prstGeom prst="rect">
            <a:avLst/>
          </a:prstGeom>
        </p:spPr>
        <p:txBody>
          <a:bodyPr vert="horz"/>
          <a:lstStyle>
            <a:defPPr>
              <a:defRPr lang="pt-BR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mtClean="0">
                <a:solidFill>
                  <a:srgbClr val="FFFF00"/>
                </a:solidFill>
              </a:rPr>
              <a:t>Por Francisco Henrique Mendonça Nina Cabral    Entre em contato: francisco.nina.cabral@gmail.com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4" name="Texto Explicativo 1 3"/>
          <p:cNvSpPr/>
          <p:nvPr/>
        </p:nvSpPr>
        <p:spPr>
          <a:xfrm>
            <a:off x="5224652" y="1198921"/>
            <a:ext cx="3744416" cy="1656184"/>
          </a:xfrm>
          <a:prstGeom prst="borderCallout1">
            <a:avLst>
              <a:gd name="adj1" fmla="val 28788"/>
              <a:gd name="adj2" fmla="val -193"/>
              <a:gd name="adj3" fmla="val 207865"/>
              <a:gd name="adj4" fmla="val -9568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5436096" y="134076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+mj-lt"/>
              </a:rPr>
              <a:t>Separar os procedimentos que possuem critérios e condições viáveis de separação.</a:t>
            </a:r>
            <a:endParaRPr lang="pt-BR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742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066800"/>
          </a:xfrm>
        </p:spPr>
        <p:txBody>
          <a:bodyPr/>
          <a:lstStyle/>
          <a:p>
            <a:r>
              <a:rPr lang="pt-BR" dirty="0" smtClean="0"/>
              <a:t>Passo 2 – Estabelecer quantidades</a:t>
            </a:r>
            <a:endParaRPr lang="pt-BR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378570"/>
              </p:ext>
            </p:extLst>
          </p:nvPr>
        </p:nvGraphicFramePr>
        <p:xfrm>
          <a:off x="251520" y="1268760"/>
          <a:ext cx="8712968" cy="5400600"/>
        </p:xfrm>
        <a:graphic>
          <a:graphicData uri="http://schemas.openxmlformats.org/drawingml/2006/table">
            <a:tbl>
              <a:tblPr/>
              <a:tblGrid>
                <a:gridCol w="1536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37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6752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9744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3F3F7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256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TIPOS DE PROCEDIMENTOS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Quantidade estabelecida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Espaço Reservado para Rodapé 2"/>
          <p:cNvSpPr txBox="1">
            <a:spLocks/>
          </p:cNvSpPr>
          <p:nvPr/>
        </p:nvSpPr>
        <p:spPr>
          <a:xfrm>
            <a:off x="6372200" y="-2767"/>
            <a:ext cx="2592288" cy="457200"/>
          </a:xfrm>
          <a:prstGeom prst="rect">
            <a:avLst/>
          </a:prstGeom>
        </p:spPr>
        <p:txBody>
          <a:bodyPr vert="horz"/>
          <a:lstStyle>
            <a:defPPr>
              <a:defRPr lang="pt-BR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mtClean="0">
                <a:solidFill>
                  <a:srgbClr val="FFFF00"/>
                </a:solidFill>
              </a:rPr>
              <a:t>Por Francisco Henrique Mendonça Nina Cabral    Entre em contato: francisco.nina.cabral@gmail.com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7" name="Texto Explicativo 1 6"/>
          <p:cNvSpPr/>
          <p:nvPr/>
        </p:nvSpPr>
        <p:spPr>
          <a:xfrm>
            <a:off x="5224652" y="1198920"/>
            <a:ext cx="3744416" cy="1888043"/>
          </a:xfrm>
          <a:prstGeom prst="borderCallout1">
            <a:avLst>
              <a:gd name="adj1" fmla="val 28788"/>
              <a:gd name="adj2" fmla="val -193"/>
              <a:gd name="adj3" fmla="val 175240"/>
              <a:gd name="adj4" fmla="val -6793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5224652" y="1242626"/>
            <a:ext cx="37398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+mj-lt"/>
              </a:rPr>
              <a:t>- Considerar o máximo que é possível fazer (de maneira exigente e saudável) no período de expediente. Exclusivamente cada procedimento.</a:t>
            </a:r>
            <a:endParaRPr lang="pt-BR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229232" y="2132856"/>
            <a:ext cx="37398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+mj-lt"/>
              </a:rPr>
              <a:t>- Considerar o menor período possível para se concluir o procedimento mais demorado (se for possível fazer procedimentos variados).</a:t>
            </a:r>
            <a:endParaRPr lang="pt-BR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261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Passo 3 – Procedimento de referência</a:t>
            </a:r>
            <a:endParaRPr lang="pt-BR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965182"/>
              </p:ext>
            </p:extLst>
          </p:nvPr>
        </p:nvGraphicFramePr>
        <p:xfrm>
          <a:off x="251520" y="1268760"/>
          <a:ext cx="8712968" cy="5400600"/>
        </p:xfrm>
        <a:graphic>
          <a:graphicData uri="http://schemas.openxmlformats.org/drawingml/2006/table">
            <a:tbl>
              <a:tblPr/>
              <a:tblGrid>
                <a:gridCol w="1536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37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6752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974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Procedimento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3F3F7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256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TIPOS DE PROCEDIMENTOS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Quantidade estabelecida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Espaço Reservado para Rodapé 2"/>
          <p:cNvSpPr txBox="1">
            <a:spLocks/>
          </p:cNvSpPr>
          <p:nvPr/>
        </p:nvSpPr>
        <p:spPr>
          <a:xfrm>
            <a:off x="6372200" y="-2767"/>
            <a:ext cx="2592288" cy="457200"/>
          </a:xfrm>
          <a:prstGeom prst="rect">
            <a:avLst/>
          </a:prstGeom>
        </p:spPr>
        <p:txBody>
          <a:bodyPr vert="horz"/>
          <a:lstStyle>
            <a:defPPr>
              <a:defRPr lang="pt-BR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mtClean="0">
                <a:solidFill>
                  <a:srgbClr val="FFFF00"/>
                </a:solidFill>
              </a:rPr>
              <a:t>Por Francisco Henrique Mendonça Nina Cabral    Entre em contato: francisco.nina.cabral@gmail.com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7" name="Texto Explicativo 1 6"/>
          <p:cNvSpPr/>
          <p:nvPr/>
        </p:nvSpPr>
        <p:spPr>
          <a:xfrm>
            <a:off x="5224652" y="1198921"/>
            <a:ext cx="3744416" cy="1656184"/>
          </a:xfrm>
          <a:prstGeom prst="borderCallout1">
            <a:avLst>
              <a:gd name="adj1" fmla="val 28788"/>
              <a:gd name="adj2" fmla="val -193"/>
              <a:gd name="adj3" fmla="val 93260"/>
              <a:gd name="adj4" fmla="val -9494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5224652" y="1242626"/>
            <a:ext cx="3739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+mj-lt"/>
              </a:rPr>
              <a:t>Critério para escolha:</a:t>
            </a:r>
          </a:p>
          <a:p>
            <a:pPr marL="285750" indent="-285750">
              <a:buFontTx/>
              <a:buChar char="-"/>
            </a:pPr>
            <a:r>
              <a:rPr lang="pt-BR" sz="1600" dirty="0" smtClean="0">
                <a:solidFill>
                  <a:schemeClr val="bg1"/>
                </a:solidFill>
                <a:latin typeface="+mj-lt"/>
              </a:rPr>
              <a:t>Procedimento mais rápido </a:t>
            </a:r>
          </a:p>
          <a:p>
            <a:r>
              <a:rPr lang="pt-BR" sz="1600" dirty="0" smtClean="0">
                <a:solidFill>
                  <a:schemeClr val="bg1"/>
                </a:solidFill>
                <a:latin typeface="+mj-lt"/>
              </a:rPr>
              <a:t>(maior quantidade estabelecida);</a:t>
            </a:r>
          </a:p>
          <a:p>
            <a:pPr marL="285750" indent="-285750">
              <a:buFontTx/>
              <a:buChar char="-"/>
            </a:pPr>
            <a:r>
              <a:rPr lang="pt-BR" sz="1600" dirty="0" smtClean="0">
                <a:solidFill>
                  <a:schemeClr val="bg1"/>
                </a:solidFill>
                <a:latin typeface="+mj-lt"/>
              </a:rPr>
              <a:t>Procedimento mais comum </a:t>
            </a:r>
          </a:p>
          <a:p>
            <a:r>
              <a:rPr lang="pt-BR" sz="1600" dirty="0" smtClean="0">
                <a:solidFill>
                  <a:schemeClr val="bg1"/>
                </a:solidFill>
                <a:latin typeface="+mj-lt"/>
              </a:rPr>
              <a:t>(a maioria será  a referência)</a:t>
            </a:r>
            <a:endParaRPr lang="pt-BR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306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45976"/>
            <a:ext cx="8229600" cy="1066800"/>
          </a:xfrm>
        </p:spPr>
        <p:txBody>
          <a:bodyPr/>
          <a:lstStyle/>
          <a:p>
            <a:r>
              <a:rPr lang="pt-BR" dirty="0" smtClean="0"/>
              <a:t>Passo 4 – Peso do Procedimento</a:t>
            </a:r>
            <a:endParaRPr lang="pt-BR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354959"/>
              </p:ext>
            </p:extLst>
          </p:nvPr>
        </p:nvGraphicFramePr>
        <p:xfrm>
          <a:off x="251520" y="1268760"/>
          <a:ext cx="8712968" cy="5400600"/>
        </p:xfrm>
        <a:graphic>
          <a:graphicData uri="http://schemas.openxmlformats.org/drawingml/2006/table">
            <a:tbl>
              <a:tblPr/>
              <a:tblGrid>
                <a:gridCol w="1536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37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6752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974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Procedimento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3F3F7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256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TIPOS DE PROCEDIMENTOS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Quantidade estabelecida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Peso do procedimento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Espaço Reservado para Rodapé 2"/>
          <p:cNvSpPr txBox="1">
            <a:spLocks/>
          </p:cNvSpPr>
          <p:nvPr/>
        </p:nvSpPr>
        <p:spPr>
          <a:xfrm>
            <a:off x="6372200" y="-2767"/>
            <a:ext cx="2592288" cy="457200"/>
          </a:xfrm>
          <a:prstGeom prst="rect">
            <a:avLst/>
          </a:prstGeom>
        </p:spPr>
        <p:txBody>
          <a:bodyPr vert="horz"/>
          <a:lstStyle>
            <a:defPPr>
              <a:defRPr lang="pt-BR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mtClean="0">
                <a:solidFill>
                  <a:srgbClr val="FFFF00"/>
                </a:solidFill>
              </a:rPr>
              <a:t>Por Francisco Henrique Mendonça Nina Cabral    Entre em contato: francisco.nina.cabral@gmail.com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8" name="Texto Explicativo 1 7"/>
          <p:cNvSpPr/>
          <p:nvPr/>
        </p:nvSpPr>
        <p:spPr>
          <a:xfrm>
            <a:off x="5224652" y="1198921"/>
            <a:ext cx="3744416" cy="1656184"/>
          </a:xfrm>
          <a:prstGeom prst="borderCallout1">
            <a:avLst>
              <a:gd name="adj1" fmla="val 28788"/>
              <a:gd name="adj2" fmla="val -193"/>
              <a:gd name="adj3" fmla="val 181932"/>
              <a:gd name="adj4" fmla="val -3722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5224652" y="1242626"/>
            <a:ext cx="3739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+mj-lt"/>
              </a:rPr>
              <a:t>O procedimento de referência receberá o peso 1 (os demais procedimentos terão o peso atribuído pela divisão entre as quantidades estabelecidas)</a:t>
            </a:r>
            <a:endParaRPr lang="pt-BR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947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6800"/>
          </a:xfrm>
        </p:spPr>
        <p:txBody>
          <a:bodyPr>
            <a:normAutofit/>
          </a:bodyPr>
          <a:lstStyle/>
          <a:p>
            <a:r>
              <a:rPr lang="pt-BR" dirty="0" smtClean="0"/>
              <a:t>Passo 5 – Servidor de referência</a:t>
            </a:r>
            <a:endParaRPr lang="pt-BR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27698"/>
              </p:ext>
            </p:extLst>
          </p:nvPr>
        </p:nvGraphicFramePr>
        <p:xfrm>
          <a:off x="251520" y="1268760"/>
          <a:ext cx="8712968" cy="5400600"/>
        </p:xfrm>
        <a:graphic>
          <a:graphicData uri="http://schemas.openxmlformats.org/drawingml/2006/table">
            <a:tbl>
              <a:tblPr/>
              <a:tblGrid>
                <a:gridCol w="1536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37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6752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Servidor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FC-0 Presencial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974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Procedimento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3F3F76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256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TIPOS DE PROCEDIMENTOS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Quantidade estabelecida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Peso do procedimento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FC-0 presencial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Espaço Reservado para Rodapé 2"/>
          <p:cNvSpPr txBox="1">
            <a:spLocks/>
          </p:cNvSpPr>
          <p:nvPr/>
        </p:nvSpPr>
        <p:spPr>
          <a:xfrm>
            <a:off x="6372200" y="-2767"/>
            <a:ext cx="2592288" cy="457200"/>
          </a:xfrm>
          <a:prstGeom prst="rect">
            <a:avLst/>
          </a:prstGeom>
        </p:spPr>
        <p:txBody>
          <a:bodyPr vert="horz"/>
          <a:lstStyle>
            <a:defPPr>
              <a:defRPr lang="pt-BR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mtClean="0">
                <a:solidFill>
                  <a:srgbClr val="FFFF00"/>
                </a:solidFill>
              </a:rPr>
              <a:t>Por Francisco Henrique Mendonça Nina Cabral    Entre em contato: francisco.nina.cabral@gmail.com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7" name="Texto Explicativo 1 6"/>
          <p:cNvSpPr/>
          <p:nvPr/>
        </p:nvSpPr>
        <p:spPr>
          <a:xfrm>
            <a:off x="5224652" y="1198921"/>
            <a:ext cx="3744416" cy="1656184"/>
          </a:xfrm>
          <a:prstGeom prst="borderCallout1">
            <a:avLst>
              <a:gd name="adj1" fmla="val 28788"/>
              <a:gd name="adj2" fmla="val -193"/>
              <a:gd name="adj3" fmla="val 37212"/>
              <a:gd name="adj4" fmla="val -4536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5224652" y="1242626"/>
            <a:ext cx="3739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+mj-lt"/>
              </a:rPr>
              <a:t>Considera-se a FUNÇÃO de referência, ainda que não haja diferença de atividade por funções comissionadas.</a:t>
            </a:r>
          </a:p>
          <a:p>
            <a:r>
              <a:rPr lang="pt-BR" sz="1600" dirty="0" smtClean="0">
                <a:solidFill>
                  <a:schemeClr val="bg1"/>
                </a:solidFill>
                <a:latin typeface="+mj-lt"/>
              </a:rPr>
              <a:t>Servirá de base para o cálculo do incremento do teletrabalho.</a:t>
            </a:r>
            <a:endParaRPr lang="pt-BR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645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6800"/>
          </a:xfrm>
        </p:spPr>
        <p:txBody>
          <a:bodyPr/>
          <a:lstStyle/>
          <a:p>
            <a:r>
              <a:rPr lang="pt-BR" dirty="0" smtClean="0"/>
              <a:t>Passo 6 – Cota de referência</a:t>
            </a:r>
            <a:endParaRPr lang="pt-BR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759729"/>
              </p:ext>
            </p:extLst>
          </p:nvPr>
        </p:nvGraphicFramePr>
        <p:xfrm>
          <a:off x="251520" y="1268760"/>
          <a:ext cx="8712968" cy="5400600"/>
        </p:xfrm>
        <a:graphic>
          <a:graphicData uri="http://schemas.openxmlformats.org/drawingml/2006/table">
            <a:tbl>
              <a:tblPr/>
              <a:tblGrid>
                <a:gridCol w="1536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37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6752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Servidor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FC-0 Presencial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974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Procedimento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COTA (pontuação) de REFERÊNCIA = </a:t>
                      </a:r>
                      <a:br>
                        <a:rPr lang="pt-BR" sz="1400" b="1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em pontos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256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Valor da cota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TIPOS DE PROCEDIMENTOS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Quantidade estabelecida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Peso do procedimento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Pontuação de Referência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FC-0 presencial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Espaço Reservado para Rodapé 2"/>
          <p:cNvSpPr txBox="1">
            <a:spLocks/>
          </p:cNvSpPr>
          <p:nvPr/>
        </p:nvSpPr>
        <p:spPr>
          <a:xfrm>
            <a:off x="6372200" y="-2767"/>
            <a:ext cx="2592288" cy="457200"/>
          </a:xfrm>
          <a:prstGeom prst="rect">
            <a:avLst/>
          </a:prstGeom>
        </p:spPr>
        <p:txBody>
          <a:bodyPr vert="horz"/>
          <a:lstStyle>
            <a:defPPr>
              <a:defRPr lang="pt-BR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mtClean="0">
                <a:solidFill>
                  <a:srgbClr val="FFFF00"/>
                </a:solidFill>
              </a:rPr>
              <a:t>Por Francisco Henrique Mendonça Nina Cabral    Entre em contato: francisco.nina.cabral@gmail.com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7" name="Texto Explicativo 1 6"/>
          <p:cNvSpPr/>
          <p:nvPr/>
        </p:nvSpPr>
        <p:spPr>
          <a:xfrm>
            <a:off x="5224652" y="1198921"/>
            <a:ext cx="3744416" cy="1656184"/>
          </a:xfrm>
          <a:prstGeom prst="borderCallout1">
            <a:avLst>
              <a:gd name="adj1" fmla="val 28788"/>
              <a:gd name="adj2" fmla="val -193"/>
              <a:gd name="adj3" fmla="val 84058"/>
              <a:gd name="adj4" fmla="val -3093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5224652" y="1242626"/>
            <a:ext cx="37398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+mj-lt"/>
              </a:rPr>
              <a:t>Com base nessa cota de referência, será dimensionada as demais cotas (para o teletrabalho e para as outras funções comissionadas, se for o caso)</a:t>
            </a:r>
            <a:endParaRPr lang="pt-BR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172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6800"/>
          </a:xfrm>
        </p:spPr>
        <p:txBody>
          <a:bodyPr/>
          <a:lstStyle/>
          <a:p>
            <a:r>
              <a:rPr lang="pt-BR" dirty="0" smtClean="0"/>
              <a:t>Passo 7 – Cota do teletrabalho</a:t>
            </a:r>
            <a:endParaRPr lang="pt-BR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614011"/>
              </p:ext>
            </p:extLst>
          </p:nvPr>
        </p:nvGraphicFramePr>
        <p:xfrm>
          <a:off x="251520" y="1268760"/>
          <a:ext cx="8712968" cy="5400600"/>
        </p:xfrm>
        <a:graphic>
          <a:graphicData uri="http://schemas.openxmlformats.org/drawingml/2006/table">
            <a:tbl>
              <a:tblPr/>
              <a:tblGrid>
                <a:gridCol w="1536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37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6752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Servidor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FC-0 Presencial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974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Procedimento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COTA (pontuação) de REFERÊNCIA = </a:t>
                      </a:r>
                      <a:br>
                        <a:rPr lang="pt-BR" sz="1400" b="1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em pontos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256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Valor da cota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TIPOS DE PROCEDIMENTOS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Quantidade estabelecida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Peso do procedimento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Pontuação de Referência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FC-0 presencial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FC-0 </a:t>
                      </a:r>
                      <a:r>
                        <a:rPr lang="pt-BR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Teletrabalho (</a:t>
                      </a:r>
                      <a:r>
                        <a:rPr lang="pt-BR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ex</a:t>
                      </a:r>
                      <a:r>
                        <a:rPr lang="pt-BR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: 10%)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6372200" y="-2767"/>
            <a:ext cx="2592288" cy="457200"/>
          </a:xfrm>
        </p:spPr>
        <p:txBody>
          <a:bodyPr/>
          <a:lstStyle/>
          <a:p>
            <a:r>
              <a:rPr lang="pt-BR" dirty="0" smtClean="0">
                <a:solidFill>
                  <a:srgbClr val="FFFF00"/>
                </a:solidFill>
              </a:rPr>
              <a:t>Por Francisco Henrique Mendonça Nina Cabral    Entre em contato: francisco.nina.cabral@gmail.com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5" name="Texto Explicativo 1 4"/>
          <p:cNvSpPr/>
          <p:nvPr/>
        </p:nvSpPr>
        <p:spPr>
          <a:xfrm>
            <a:off x="5224652" y="1198921"/>
            <a:ext cx="3744416" cy="1656184"/>
          </a:xfrm>
          <a:prstGeom prst="borderCallout1">
            <a:avLst>
              <a:gd name="adj1" fmla="val 99057"/>
              <a:gd name="adj2" fmla="val 50498"/>
              <a:gd name="adj3" fmla="val 161019"/>
              <a:gd name="adj4" fmla="val 2493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5224652" y="1242626"/>
            <a:ext cx="3739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+mj-lt"/>
              </a:rPr>
              <a:t>Incremento de produtividade com base na cota do servidor presencial de função comissionada correspondente.</a:t>
            </a:r>
            <a:endParaRPr lang="pt-BR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2531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Passo 8 – Cota por função comissionada</a:t>
            </a:r>
            <a:endParaRPr lang="pt-BR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41365"/>
              </p:ext>
            </p:extLst>
          </p:nvPr>
        </p:nvGraphicFramePr>
        <p:xfrm>
          <a:off x="251520" y="1268760"/>
          <a:ext cx="8712968" cy="5400600"/>
        </p:xfrm>
        <a:graphic>
          <a:graphicData uri="http://schemas.openxmlformats.org/drawingml/2006/table">
            <a:tbl>
              <a:tblPr/>
              <a:tblGrid>
                <a:gridCol w="1536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1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35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11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377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56752">
                <a:tc>
                  <a:txBody>
                    <a:bodyPr/>
                    <a:lstStyle/>
                    <a:p>
                      <a:pPr algn="ctr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Servidor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FC-0 Presencial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974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Procedimento de referência = </a:t>
                      </a:r>
                      <a:b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COTA (pontuação) de REFERÊNCIA = </a:t>
                      </a:r>
                      <a:br>
                        <a:rPr lang="pt-BR" sz="1400" b="1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3F3F76"/>
                          </a:solidFill>
                          <a:effectLst/>
                          <a:latin typeface="Calibri"/>
                        </a:rPr>
                        <a:t>em pontos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16365C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256"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Valor da cota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365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795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TIPOS DE PROCEDIMENTOS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Quantidade estabelecida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Peso do procedimento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Pontuação de Referência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FC-0 presencial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FC-0 </a:t>
                      </a:r>
                      <a:r>
                        <a:rPr lang="pt-BR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Teletrabalho (</a:t>
                      </a:r>
                      <a:r>
                        <a:rPr lang="pt-BR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ex</a:t>
                      </a:r>
                      <a:r>
                        <a:rPr lang="pt-BR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: 10%)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FC-1 presencial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FC-1 </a:t>
                      </a:r>
                      <a:r>
                        <a:rPr lang="pt-BR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Teletrabalho </a:t>
                      </a:r>
                      <a:r>
                        <a:rPr lang="pt-BR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pt-BR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ex</a:t>
                      </a:r>
                      <a:r>
                        <a:rPr lang="pt-BR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: 10%)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983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Procedimento 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Espaço Reservado para Rodapé 2"/>
          <p:cNvSpPr txBox="1">
            <a:spLocks/>
          </p:cNvSpPr>
          <p:nvPr/>
        </p:nvSpPr>
        <p:spPr>
          <a:xfrm>
            <a:off x="6372200" y="-2767"/>
            <a:ext cx="2592288" cy="457200"/>
          </a:xfrm>
          <a:prstGeom prst="rect">
            <a:avLst/>
          </a:prstGeom>
        </p:spPr>
        <p:txBody>
          <a:bodyPr vert="horz"/>
          <a:lstStyle>
            <a:defPPr>
              <a:defRPr lang="pt-BR"/>
            </a:defPPr>
            <a:lvl1pPr marL="0" algn="r" defTabSz="914400" rtl="0" eaLnBrk="1" latinLnBrk="0" hangingPunct="1">
              <a:defRPr kumimoji="0" sz="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mtClean="0">
                <a:solidFill>
                  <a:srgbClr val="FFFF00"/>
                </a:solidFill>
              </a:rPr>
              <a:t>Por Francisco Henrique Mendonça Nina Cabral    Entre em contato: francisco.nina.cabral@gmail.com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7" name="Texto Explicativo 1 6"/>
          <p:cNvSpPr/>
          <p:nvPr/>
        </p:nvSpPr>
        <p:spPr>
          <a:xfrm>
            <a:off x="5224652" y="1198921"/>
            <a:ext cx="3744416" cy="1656184"/>
          </a:xfrm>
          <a:prstGeom prst="borderCallout1">
            <a:avLst>
              <a:gd name="adj1" fmla="val 99057"/>
              <a:gd name="adj2" fmla="val 50498"/>
              <a:gd name="adj3" fmla="val 166875"/>
              <a:gd name="adj4" fmla="val 6526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5224652" y="1242626"/>
            <a:ext cx="37398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chemeClr val="bg1"/>
                </a:solidFill>
                <a:latin typeface="+mj-lt"/>
              </a:rPr>
              <a:t>Acréscimo de valor da cota de acordo com o aumento da função comissionada (se houver diferença para a atividade).</a:t>
            </a:r>
            <a:endParaRPr lang="pt-BR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522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2048</TotalTime>
  <Words>782</Words>
  <Application>Microsoft Office PowerPoint</Application>
  <PresentationFormat>Apresentação na tela (4:3)</PresentationFormat>
  <Paragraphs>282</Paragraphs>
  <Slides>9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Calibri</vt:lpstr>
      <vt:lpstr>Georgia</vt:lpstr>
      <vt:lpstr>Trebuchet MS</vt:lpstr>
      <vt:lpstr>Wingdings 2</vt:lpstr>
      <vt:lpstr>Urbano</vt:lpstr>
      <vt:lpstr>Exercício: 8 Passos para  CRIAÇÃO DA METRIFICAÇÃO</vt:lpstr>
      <vt:lpstr>Passo 1 – Tipos de procedimentos</vt:lpstr>
      <vt:lpstr>Passo 2 – Estabelecer quantidades</vt:lpstr>
      <vt:lpstr>Passo 3 – Procedimento de referência</vt:lpstr>
      <vt:lpstr>Passo 4 – Peso do Procedimento</vt:lpstr>
      <vt:lpstr>Passo 5 – Servidor de referência</vt:lpstr>
      <vt:lpstr>Passo 6 – Cota de referência</vt:lpstr>
      <vt:lpstr>Passo 7 – Cota do teletrabalho</vt:lpstr>
      <vt:lpstr>Passo 8 – Cota por função comissionada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 kiko</dc:creator>
  <cp:lastModifiedBy>Fernanda</cp:lastModifiedBy>
  <cp:revision>21</cp:revision>
  <dcterms:created xsi:type="dcterms:W3CDTF">2018-09-22T02:09:35Z</dcterms:created>
  <dcterms:modified xsi:type="dcterms:W3CDTF">2025-06-12T04:19:53Z</dcterms:modified>
</cp:coreProperties>
</file>