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5143500" cx="9144000"/>
  <p:notesSz cx="6858000" cy="9144000"/>
  <p:embeddedFontLst>
    <p:embeddedFont>
      <p:font typeface="Nunito"/>
      <p:regular r:id="rId8"/>
      <p:bold r:id="rId9"/>
      <p:italic r:id="rId10"/>
      <p:boldItalic r:id="rId11"/>
    </p:embeddedFont>
    <p:embeddedFont>
      <p:font typeface="Maven Pro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C647AD7-9E05-4FDC-B025-A9A248DA2759}">
  <a:tblStyle styleId="{0C647AD7-9E05-4FDC-B025-A9A248DA27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boldItalic.fntdata"/><Relationship Id="rId10" Type="http://schemas.openxmlformats.org/officeDocument/2006/relationships/font" Target="fonts/Nunito-italic.fntdata"/><Relationship Id="rId13" Type="http://schemas.openxmlformats.org/officeDocument/2006/relationships/font" Target="fonts/MavenPro-bold.fntdata"/><Relationship Id="rId12" Type="http://schemas.openxmlformats.org/officeDocument/2006/relationships/font" Target="fonts/MavenPr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Nuni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Nuni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B3B3B3"/>
            </a:gs>
          </a:gsLst>
          <a:lin ang="5400012" scaled="0"/>
        </a:gra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7" name="Google Shape;277;p13"/>
          <p:cNvGraphicFramePr/>
          <p:nvPr/>
        </p:nvGraphicFramePr>
        <p:xfrm>
          <a:off x="499875" y="430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{0C647AD7-9E05-4FDC-B025-A9A248DA2759}</a:tableStyleId>
              </a:tblPr>
              <a:tblGrid>
                <a:gridCol w="4108000"/>
                <a:gridCol w="4108000"/>
              </a:tblGrid>
              <a:tr h="6883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2000">
                          <a:solidFill>
                            <a:schemeClr val="lt1"/>
                          </a:solidFill>
                        </a:rPr>
                        <a:t>TIPOS DE INDICADORES</a:t>
                      </a:r>
                      <a:endParaRPr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42021"/>
                    </a:solidFill>
                  </a:tcPr>
                </a:tc>
                <a:tc hMerge="1"/>
              </a:tr>
              <a:tr h="688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2000">
                          <a:solidFill>
                            <a:schemeClr val="lt1"/>
                          </a:solidFill>
                        </a:rPr>
                        <a:t>Indicador de esforço</a:t>
                      </a:r>
                      <a:endParaRPr b="1"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4202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2000">
                          <a:solidFill>
                            <a:schemeClr val="lt1"/>
                          </a:solidFill>
                        </a:rPr>
                        <a:t>Indicador de eficácia</a:t>
                      </a:r>
                      <a:endParaRPr b="1"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42021"/>
                    </a:solidFill>
                  </a:tcPr>
                </a:tc>
              </a:tr>
              <a:tr h="6883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2000">
                          <a:solidFill>
                            <a:schemeClr val="lt1"/>
                          </a:solidFill>
                        </a:rPr>
                        <a:t>TIPOS DE MÉTRICAS</a:t>
                      </a:r>
                      <a:endParaRPr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317"/>
                    </a:solidFill>
                  </a:tcPr>
                </a:tc>
                <a:tc hMerge="1"/>
              </a:tr>
              <a:tr h="688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2000">
                          <a:solidFill>
                            <a:schemeClr val="lt1"/>
                          </a:solidFill>
                        </a:rPr>
                        <a:t>Métrica de Volume</a:t>
                      </a:r>
                      <a:endParaRPr b="1"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31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2000">
                          <a:solidFill>
                            <a:schemeClr val="lt1"/>
                          </a:solidFill>
                        </a:rPr>
                        <a:t>Métrica de Resultado</a:t>
                      </a:r>
                      <a:endParaRPr b="1"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317"/>
                    </a:solidFill>
                  </a:tcPr>
                </a:tc>
              </a:tr>
              <a:tr h="6883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2000">
                          <a:solidFill>
                            <a:schemeClr val="lt1"/>
                          </a:solidFill>
                        </a:rPr>
                        <a:t>TIPOS DE TRABALHOS POR RESULTADOS</a:t>
                      </a:r>
                      <a:endParaRPr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13B64"/>
                    </a:solidFill>
                  </a:tcPr>
                </a:tc>
                <a:tc hMerge="1"/>
              </a:tr>
              <a:tr h="688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2000">
                          <a:solidFill>
                            <a:schemeClr val="lt1"/>
                          </a:solidFill>
                        </a:rPr>
                        <a:t>Trabalhos por processos</a:t>
                      </a:r>
                      <a:endParaRPr b="1"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13B6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2000">
                          <a:solidFill>
                            <a:schemeClr val="lt1"/>
                          </a:solidFill>
                        </a:rPr>
                        <a:t>Trabalhos por projetos</a:t>
                      </a:r>
                      <a:endParaRPr b="1" sz="2000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13B6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