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12192000"/>
  <p:notesSz cx="6858000" cy="9144000"/>
  <p:embeddedFontLst>
    <p:embeddedFont>
      <p:font typeface="Libre Franklin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ibreFranklin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LibreFranklin-italic.fntdata"/><Relationship Id="rId10" Type="http://schemas.openxmlformats.org/officeDocument/2006/relationships/slide" Target="slides/slide5.xml"/><Relationship Id="rId32" Type="http://schemas.openxmlformats.org/officeDocument/2006/relationships/font" Target="fonts/LibreFranklin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font" Target="fonts/LibreFranklin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bg>
      <p:bgPr>
        <a:solidFill>
          <a:schemeClr val="accen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300"/>
              <a:buNone/>
              <a:defRPr sz="2300">
                <a:solidFill>
                  <a:schemeClr val="lt2"/>
                </a:solidFill>
              </a:defRPr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9" name="Google Shape;19;p2"/>
            <p:cNvSpPr/>
            <p:nvPr/>
          </p:nvSpPr>
          <p:spPr>
            <a:xfrm>
              <a:off x="8151962" y="1685652"/>
              <a:ext cx="3275013" cy="4408488"/>
            </a:xfrm>
            <a:custGeom>
              <a:rect b="b" l="l" r="r" t="t"/>
              <a:pathLst>
                <a:path extrusionOk="0" h="10000" w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2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rect b="b" l="l" r="r" t="t"/>
              <a:pathLst>
                <a:path extrusionOk="0" h="10000" w="10002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4386263" y="-719137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2839799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bg>
      <p:bgPr>
        <a:solidFill>
          <a:schemeClr val="dk2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Libre Franklin"/>
              <a:buNone/>
              <a:defRPr sz="7200" cap="none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02" name="Google Shape;102;p14" title="Crop Mark"/>
          <p:cNvSpPr/>
          <p:nvPr/>
        </p:nvSpPr>
        <p:spPr>
          <a:xfrm>
            <a:off x="8151962" y="1685652"/>
            <a:ext cx="3275013" cy="4408488"/>
          </a:xfrm>
          <a:custGeom>
            <a:rect b="b" l="l" r="r" t="t"/>
            <a:pathLst>
              <a:path extrusionOk="0"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showMasterSp="0" type="objTx">
  <p:cSld name="OBJECT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5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indent="-3302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indent="-3302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indent="-3302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indent="-3302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2" name="Google Shape;42;p5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bg>
      <p:bgPr>
        <a:solidFill>
          <a:schemeClr val="dk2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Libre Franklin"/>
              <a:buNone/>
              <a:defRPr sz="7200" cap="none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58" name="Google Shape;58;p7" title="Crop Mark"/>
          <p:cNvSpPr/>
          <p:nvPr/>
        </p:nvSpPr>
        <p:spPr>
          <a:xfrm>
            <a:off x="8151962" y="1685652"/>
            <a:ext cx="3275013" cy="4408488"/>
          </a:xfrm>
          <a:custGeom>
            <a:rect b="b" l="l" r="r" t="t"/>
            <a:pathLst>
              <a:path extrusionOk="0"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showMasterSp="0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0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/>
          <p:nvPr>
            <p:ph idx="2" type="pic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76" name="Google Shape;76;p10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556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b="0" i="1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" name="Google Shape;11;p1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Libre Franklin"/>
              <a:buChar char="■"/>
              <a:defRPr b="0" i="0" sz="20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556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Libre Franklin"/>
              <a:buChar char="–"/>
              <a:defRPr b="0" i="1" sz="20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bre Franklin"/>
              <a:buChar char="■"/>
              <a:defRPr b="0" i="0" sz="18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bre Franklin"/>
              <a:buChar char="–"/>
              <a:defRPr b="0" i="1" sz="18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Libre Franklin"/>
              <a:buChar char="■"/>
              <a:defRPr b="0" i="0" sz="16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2" name="Google Shape;92;p13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4" name="Google Shape;94;p13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95" name="Google Shape;95;p13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ilo.org/pt-pt/publications/flagship-reports/world-social-protection-report-2024-26-universal-social-protection-climate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unep.org/pt-br/resources/relatorios/www.ipcc.ch/report/sixth-assessment-report-working-group-ii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pt-BR"/>
              <a:t>MUNDO DO TRABALHO </a:t>
            </a:r>
            <a:endParaRPr/>
          </a:p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None/>
            </a:pPr>
            <a:r>
              <a:rPr b="1" lang="pt-BR" sz="4800"/>
              <a:t>E QUESTÕES CLIMÁTICAS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 txBox="1"/>
          <p:nvPr>
            <p:ph type="title"/>
          </p:nvPr>
        </p:nvSpPr>
        <p:spPr>
          <a:xfrm>
            <a:off x="1371600" y="0"/>
            <a:ext cx="960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376346"/>
              </a:buClr>
              <a:buSzPts val="4400"/>
              <a:buFont typeface="Libre Franklin"/>
              <a:buNone/>
            </a:pPr>
            <a:r>
              <a:rPr lang="pt-BR">
                <a:solidFill>
                  <a:srgbClr val="376346"/>
                </a:solidFill>
              </a:rPr>
              <a:t> </a:t>
            </a:r>
            <a:r>
              <a:rPr b="1" lang="pt-BR" sz="3600">
                <a:solidFill>
                  <a:srgbClr val="376346"/>
                </a:solidFill>
              </a:rPr>
              <a:t>OIT – contribuição ao documento final da Rio+20 (The Future We Want) </a:t>
            </a:r>
            <a:endParaRPr/>
          </a:p>
        </p:txBody>
      </p:sp>
      <p:sp>
        <p:nvSpPr>
          <p:cNvPr id="163" name="Google Shape;163;p24"/>
          <p:cNvSpPr txBox="1"/>
          <p:nvPr>
            <p:ph idx="1" type="body"/>
          </p:nvPr>
        </p:nvSpPr>
        <p:spPr>
          <a:xfrm>
            <a:off x="1371600" y="1371600"/>
            <a:ext cx="96012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• </a:t>
            </a:r>
            <a:r>
              <a:rPr b="1" lang="pt-BR">
                <a:solidFill>
                  <a:srgbClr val="376346"/>
                </a:solidFill>
              </a:rPr>
              <a:t>Lacunas na implementação</a:t>
            </a:r>
            <a:r>
              <a:rPr lang="pt-BR"/>
              <a:t>: assegurar a coerência das políticas na geração de emprego e na erradicação da pobreza, promovendo empresas sustentáveis e empregos verdes e ampliando a proteção social ao mesmo tempo que colabora com organizações de trabalhadores e empregadores. 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• Um quadro de desenvolvimento sustentável e de erradicação da pobreza: assegurar </a:t>
            </a:r>
            <a:r>
              <a:rPr b="1" lang="pt-BR">
                <a:solidFill>
                  <a:srgbClr val="376346"/>
                </a:solidFill>
              </a:rPr>
              <a:t>uma transição justa para uma economia verde</a:t>
            </a:r>
            <a:r>
              <a:rPr lang="pt-BR"/>
              <a:t>. A proteção social, o empreendedorismo e o desenvolvimento empresarial sustentável nos setores verdes, bem como um quadro de políticas de transição justa, devem ser adotados para os trabalhadores e as empresas que estão a passar por processos de reestruturação ou que têm de se adaptar às alterações climáticas. 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O quadro institucional para uma </a:t>
            </a:r>
            <a:r>
              <a:rPr b="1" lang="pt-BR">
                <a:solidFill>
                  <a:srgbClr val="376346"/>
                </a:solidFill>
              </a:rPr>
              <a:t>economia verde e um desenvolvimento sustentável</a:t>
            </a:r>
            <a:r>
              <a:rPr lang="pt-BR"/>
              <a:t>: assegurar a participação tripartida – pelos governos, empregadores e trabalhadores – nas estruturas de governação internacional, nacional, setorial e local para a formulação e implementação de políticas de desenvolvimento sustentável. As normas internacionais do trabalho fornecem um importante quadro normativo, assim como orientação.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type="title"/>
          </p:nvPr>
        </p:nvSpPr>
        <p:spPr>
          <a:xfrm>
            <a:off x="723900" y="0"/>
            <a:ext cx="3855720" cy="3295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Libre Franklin"/>
              <a:buNone/>
            </a:pPr>
            <a:r>
              <a:rPr lang="pt-BR" sz="2400"/>
              <a:t>ODS -</a:t>
            </a:r>
            <a:r>
              <a:rPr b="1" lang="pt-BR" sz="2400">
                <a:solidFill>
                  <a:srgbClr val="FF0000"/>
                </a:solidFill>
              </a:rPr>
              <a:t>Não deixar ninguém para trás. </a:t>
            </a:r>
            <a:r>
              <a:rPr lang="pt-BR" sz="2400"/>
              <a:t>- Colocar o desenvolvimento sustentável no cerne. </a:t>
            </a:r>
            <a:br>
              <a:rPr lang="pt-BR" sz="2400"/>
            </a:br>
            <a:r>
              <a:rPr lang="pt-BR" sz="2400"/>
              <a:t>Temos de integrar as </a:t>
            </a:r>
            <a:r>
              <a:rPr b="1" lang="pt-BR" sz="2400">
                <a:solidFill>
                  <a:srgbClr val="002060"/>
                </a:solidFill>
              </a:rPr>
              <a:t>dimensões social, económica e ambiental da sustentabilidade </a:t>
            </a:r>
            <a:endParaRPr/>
          </a:p>
        </p:txBody>
      </p:sp>
      <p:sp>
        <p:nvSpPr>
          <p:cNvPr id="169" name="Google Shape;169;p25"/>
          <p:cNvSpPr txBox="1"/>
          <p:nvPr>
            <p:ph idx="1" type="body"/>
          </p:nvPr>
        </p:nvSpPr>
        <p:spPr>
          <a:xfrm>
            <a:off x="6256020" y="0"/>
            <a:ext cx="521208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A nível internacional, a «agenda verde» está a ser integrada no trabalho das Nações Unidas e das suas agências especializadas, incluindo a OIT.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Emergiram inúmeros conceitos «verdes», propostos por diferentes organizações, tais como crescimento verde, economia de baixo carbono, economia circular, economia verde e transição para economias mais verdes, juntamente com conceitos relacionados ou meios essenciais de implementação, tais como investimentos verdes, competências verdes, local de trabalho verde e ecologização do mercado de trabalho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70" name="Google Shape;170;p25"/>
          <p:cNvSpPr txBox="1"/>
          <p:nvPr>
            <p:ph idx="2" type="body"/>
          </p:nvPr>
        </p:nvSpPr>
        <p:spPr>
          <a:xfrm>
            <a:off x="723900" y="3562350"/>
            <a:ext cx="3855720" cy="2305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pt-BR" sz="2400"/>
              <a:t>a necessidade de considerar os imperativos de uma </a:t>
            </a:r>
            <a:r>
              <a:rPr b="1" lang="pt-BR" sz="2400">
                <a:solidFill>
                  <a:srgbClr val="FF0000"/>
                </a:solidFill>
              </a:rPr>
              <a:t>transição justa da mão-de-obra e a criação de trabalho digno </a:t>
            </a:r>
            <a:r>
              <a:rPr lang="pt-BR" sz="2400"/>
              <a:t>foi incluída </a:t>
            </a:r>
            <a:r>
              <a:rPr b="1" lang="pt-BR" sz="2400">
                <a:solidFill>
                  <a:srgbClr val="376346"/>
                </a:solidFill>
              </a:rPr>
              <a:t>no Acordo de Paris, </a:t>
            </a:r>
            <a:r>
              <a:rPr lang="pt-BR" sz="2400"/>
              <a:t>alcançado na COP 21.</a:t>
            </a:r>
            <a:br>
              <a:rPr lang="pt-BR" sz="2400"/>
            </a:b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/>
          <p:nvPr>
            <p:ph type="ctrTitle"/>
          </p:nvPr>
        </p:nvSpPr>
        <p:spPr>
          <a:xfrm>
            <a:off x="1915128" y="-1047751"/>
            <a:ext cx="8361229" cy="69723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ibre Franklin"/>
              <a:buNone/>
            </a:pP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GREEN JOBS: TOWARDS DECENT WORK IN A SUSTAINABLE, LOW-CARBON WORLD, DE 2008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highlight>
                  <a:srgbClr val="FFFF00"/>
                </a:highlight>
              </a:rPr>
              <a:t>WORKING TOWARDS SUSTAINABLE DEVELOPMENT: OPPORTUNITIES FOR DECENT WORK AND SOCIAL INCLUSION IN A GREEN ECONOMY (OIT, 2012)</a:t>
            </a:r>
            <a:br>
              <a:rPr b="1" lang="pt-BR" sz="1800">
                <a:highlight>
                  <a:srgbClr val="FFFF00"/>
                </a:highlight>
              </a:rPr>
            </a:b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DESENVOLVIMENTO SUSTENTÁVEL, TRABALHO DIGNO E EMPREGOS VERDES - 2013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TRABALHO E MUDANÇAS CLIMÁTICAS: A INICIATIVA VERDE – 2017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ORIENTAÇÕES DE 2015 PARA UMA TRANSIÇÃO JUSTA PARA ECONOMIAS E SOCIEDADES AMBIENTALMENTE SUSTENTÁVEIS 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i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 </a:t>
            </a:r>
            <a:r>
              <a:rPr b="1" lang="pt-BR" sz="1800" u="sng">
                <a:solidFill>
                  <a:schemeClr val="hlink"/>
                </a:solidFill>
                <a:highlight>
                  <a:srgbClr val="FFFF00"/>
                </a:highlight>
                <a:hlinkClick r:id="rId3"/>
              </a:rPr>
              <a:t>RELATÓRIO MUNDIAL DE PROTEÇÃO SOCIAL 2024-26: A PROTEÇÃO SOCIAL UNIVERSAL PARA A AÇÃO CLIMÁTICA E UMA TRANSIÇÃO JUSTA</a:t>
            </a: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 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A ESTRATÉGIA GLOBAL DA OIT PARA A SEGURANÇA E SAÚDE NO TRABALHO 2024- 30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GARANTIR A SEGURANÇA E A SAÚDE NO TRABALHO NUM CLIMA EM MUDANÇA – 2024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  <a:t>EXPOSIÇÃO AO CALOR EM TRABALHOS A CÉU ABERTO - GUIA DE ORIENTAÇÕES GERAIS FUNDACENTRO, 2024. </a:t>
            </a:r>
            <a:br>
              <a:rPr b="1" lang="pt-BR" sz="1800">
                <a:solidFill>
                  <a:schemeClr val="dk1"/>
                </a:solidFill>
                <a:highlight>
                  <a:srgbClr val="FFFF00"/>
                </a:highlight>
              </a:rPr>
            </a:br>
            <a:endParaRPr sz="1800">
              <a:highlight>
                <a:srgbClr val="FFFF00"/>
              </a:highlight>
            </a:endParaRPr>
          </a:p>
        </p:txBody>
      </p:sp>
      <p:sp>
        <p:nvSpPr>
          <p:cNvPr id="176" name="Google Shape;176;p26"/>
          <p:cNvSpPr txBox="1"/>
          <p:nvPr>
            <p:ph idx="1" type="subTitle"/>
          </p:nvPr>
        </p:nvSpPr>
        <p:spPr>
          <a:xfrm>
            <a:off x="2679906" y="5924550"/>
            <a:ext cx="6831673" cy="933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</a:pPr>
            <a:r>
              <a:rPr lang="pt-BR" sz="4400">
                <a:highlight>
                  <a:srgbClr val="00FF00"/>
                </a:highlight>
              </a:rPr>
              <a:t>RELATÓRIOS DA OIT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1371600" y="685800"/>
            <a:ext cx="96012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800"/>
              <a:buFont typeface="Libre Franklin"/>
              <a:buNone/>
            </a:pPr>
            <a:r>
              <a:rPr b="1" lang="pt-BR" sz="4800">
                <a:solidFill>
                  <a:srgbClr val="00B050"/>
                </a:solidFill>
              </a:rPr>
              <a:t>AGENDA VERDE DA OIT</a:t>
            </a:r>
            <a:endParaRPr/>
          </a:p>
        </p:txBody>
      </p:sp>
      <p:sp>
        <p:nvSpPr>
          <p:cNvPr id="182" name="Google Shape;182;p27"/>
          <p:cNvSpPr txBox="1"/>
          <p:nvPr>
            <p:ph idx="1" type="body"/>
          </p:nvPr>
        </p:nvSpPr>
        <p:spPr>
          <a:xfrm>
            <a:off x="1371600" y="1695450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000"/>
              <a:buNone/>
            </a:pPr>
            <a:r>
              <a:rPr b="1" lang="pt-BR">
                <a:solidFill>
                  <a:srgbClr val="00B050"/>
                </a:solidFill>
              </a:rPr>
              <a:t>EMPREGOS VERDES</a:t>
            </a:r>
            <a:endParaRPr/>
          </a:p>
        </p:txBody>
      </p:sp>
      <p:sp>
        <p:nvSpPr>
          <p:cNvPr id="183" name="Google Shape;183;p27"/>
          <p:cNvSpPr txBox="1"/>
          <p:nvPr>
            <p:ph idx="2" type="body"/>
          </p:nvPr>
        </p:nvSpPr>
        <p:spPr>
          <a:xfrm>
            <a:off x="1371600" y="2705100"/>
            <a:ext cx="4443984" cy="3714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 são empregos dignos que: • melhoram a eficiência da utilização da energia e das matérias-primas • limitam as emissões de gases com efeito de estufa • minimizam os resíduos e a poluição • protegem e restauram ecossistemas • apoiam a adaptação aos efeitos das alterações climáticas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84" name="Google Shape;184;p27"/>
          <p:cNvSpPr txBox="1"/>
          <p:nvPr>
            <p:ph idx="3" type="body"/>
          </p:nvPr>
        </p:nvSpPr>
        <p:spPr>
          <a:xfrm>
            <a:off x="6525014" y="1504950"/>
            <a:ext cx="4443984" cy="16598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b="1" lang="pt-BR"/>
              <a:t>sistema económico sustentável e de baixo carbono que proporciona trabalho digno</a:t>
            </a:r>
            <a:endParaRPr/>
          </a:p>
        </p:txBody>
      </p:sp>
      <p:sp>
        <p:nvSpPr>
          <p:cNvPr id="185" name="Google Shape;185;p27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os empregos verdes são cargos em qualquer setor económico (por exemplo, agricultura, indústria, administração de serviços) que contribuem para preservar, restaurar e melhorar a qualidade ambienta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Libre Franklin"/>
              <a:buNone/>
            </a:pPr>
            <a:r>
              <a:rPr lang="pt-BR" sz="2800"/>
              <a:t>ACORDO DE PARIS REFERIR EXPLICITAMENTE A QUESTÃO DA TRANSIÇÃO JUSTA EM TERMOS </a:t>
            </a:r>
            <a:r>
              <a:rPr lang="pt-BR" sz="2800">
                <a:solidFill>
                  <a:srgbClr val="00B050"/>
                </a:solidFill>
              </a:rPr>
              <a:t>DE CRIAÇÃO DE EMPREGOS DIGNOS E DE QUALIDAD</a:t>
            </a:r>
            <a:r>
              <a:rPr lang="pt-BR" sz="2800"/>
              <a:t>E SUBLINHA O EMPENHO DOS GOVERNOS EM TRABALHAR COM AS ORGANIZAÇÕES DE EMPREGADORES E DE TRABALHADORES PARA ASSEGURAR Q OBJETIVO DE ALCANÇAR O DESENVOLVIMENTO SUSTENTÁVEL, TENDO INTEIRAMENTE EM CONTA AS SUAS </a:t>
            </a:r>
            <a:r>
              <a:rPr lang="pt-BR" sz="2800">
                <a:solidFill>
                  <a:srgbClr val="00B050"/>
                </a:solidFill>
              </a:rPr>
              <a:t>DIMENSÕES SOCIAL, ECONÓMICA E  AMBIENTAL</a:t>
            </a:r>
            <a:r>
              <a:rPr lang="pt-BR" sz="2800"/>
              <a:t>.</a:t>
            </a:r>
            <a:br>
              <a:rPr lang="pt-BR" sz="2800"/>
            </a:br>
            <a:endParaRPr sz="2800"/>
          </a:p>
        </p:txBody>
      </p:sp>
      <p:sp>
        <p:nvSpPr>
          <p:cNvPr id="191" name="Google Shape;191;p28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None/>
            </a:pPr>
            <a:r>
              <a:rPr b="1" lang="pt-BR" sz="6000"/>
              <a:t>TRANSIÇÃO JUSTA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9"/>
          <p:cNvSpPr txBox="1"/>
          <p:nvPr>
            <p:ph type="title"/>
          </p:nvPr>
        </p:nvSpPr>
        <p:spPr>
          <a:xfrm>
            <a:off x="765025" y="1301360"/>
            <a:ext cx="9612971" cy="3194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Libre Franklin"/>
              <a:buNone/>
            </a:pPr>
            <a:r>
              <a:rPr lang="pt-BR"/>
              <a:t>RELATORIO OIT – GARANTIR A SEGURANÇA E SAÚDE NO TRABALHO NUM CLIMA EM MUDANÇA - 2024</a:t>
            </a:r>
            <a:endParaRPr/>
          </a:p>
        </p:txBody>
      </p:sp>
      <p:sp>
        <p:nvSpPr>
          <p:cNvPr id="197" name="Google Shape;197;p29"/>
          <p:cNvSpPr txBox="1"/>
          <p:nvPr>
            <p:ph idx="1" type="body"/>
          </p:nvPr>
        </p:nvSpPr>
        <p:spPr>
          <a:xfrm>
            <a:off x="765025" y="4495800"/>
            <a:ext cx="9612971" cy="16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</a:pPr>
            <a:r>
              <a:rPr lang="pt-BR" sz="2800"/>
              <a:t>As alterações climáticas resultaram em condições meteorológicas e climáticas extremas em todo o mundo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/>
          <p:nvPr>
            <p:ph type="title"/>
          </p:nvPr>
        </p:nvSpPr>
        <p:spPr>
          <a:xfrm>
            <a:off x="1371600" y="0"/>
            <a:ext cx="9601200" cy="1390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BC970A"/>
              </a:buClr>
              <a:buSzPts val="4400"/>
              <a:buFont typeface="Libre Franklin"/>
              <a:buNone/>
            </a:pPr>
            <a:r>
              <a:rPr lang="pt-BR">
                <a:solidFill>
                  <a:srgbClr val="BC970A"/>
                </a:solidFill>
              </a:rPr>
              <a:t>impactos das alterações climáticas na SST, em seis áreas fundamentais</a:t>
            </a:r>
            <a:endParaRPr/>
          </a:p>
        </p:txBody>
      </p:sp>
      <p:sp>
        <p:nvSpPr>
          <p:cNvPr id="203" name="Google Shape;203;p30"/>
          <p:cNvSpPr txBox="1"/>
          <p:nvPr>
            <p:ph idx="1" type="body"/>
          </p:nvPr>
        </p:nvSpPr>
        <p:spPr>
          <a:xfrm>
            <a:off x="1371600" y="1676401"/>
            <a:ext cx="4447786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calor excessivo, 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radiação ultravioleta (UV),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 eventos meteorológicos extremos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poluição atmosférica nos locais de trabalho,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 doenças transmitidas por vetores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</a:pPr>
            <a:r>
              <a:rPr lang="pt-BR" sz="2400"/>
              <a:t> e alterações na utilização de produtos fitofarmacêuticos na agricultura</a:t>
            </a:r>
            <a:endParaRPr/>
          </a:p>
        </p:txBody>
      </p:sp>
      <p:sp>
        <p:nvSpPr>
          <p:cNvPr id="204" name="Google Shape;204;p30"/>
          <p:cNvSpPr txBox="1"/>
          <p:nvPr>
            <p:ph idx="2" type="body"/>
          </p:nvPr>
        </p:nvSpPr>
        <p:spPr>
          <a:xfrm>
            <a:off x="6525403" y="1390650"/>
            <a:ext cx="4447786" cy="5467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áreas fundamentais, escolhidas pela sua gravidade e magnitude dos seus efeitos sobre os trabalhadores e trabalhadoras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O relatório refere os números mais representativos da exposição dos trabalhadores e trabalhadoras e os principais impactos daqueles riscos para a sua segurança e na saúde. Apresenta igualmente, de forma resumida, exemplos de medidas implementadas para controlar aqueles perigos, como por exemplo, políticas e estratégias, legislação, acordos coletivos, orientações técnicas, iniciativas de formação e aconselhamento, campanhas de sensibilização e ações a nível dos locais de trabalho.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"/>
          <p:cNvSpPr txBox="1"/>
          <p:nvPr>
            <p:ph type="ctrTitle"/>
          </p:nvPr>
        </p:nvSpPr>
        <p:spPr>
          <a:xfrm>
            <a:off x="1915128" y="1788454"/>
            <a:ext cx="8361229" cy="30311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Libre Franklin"/>
              <a:buNone/>
            </a:pPr>
            <a:r>
              <a:rPr lang="pt-BR" sz="2400"/>
              <a:t>. AS CONVENÇÕES FUNDAMENTAIS EM MATÉRIA DE SST (N.OS 155 E 187) CONSTITUEM MARCOS PARA A CONCRETIZAÇÃO PROGRESSIVA DO PRINCÍPIO E DIREITO FUNDAMENTAL A TRABALHAR NUM AMBIENTE DE TRABALHO SEGURO E SAUDÁVEL, NOMEADAMENTE ATRAVÉS DA PROTEÇÃO CONTRA OS PERIGOS E RISCOS ASSOCIADOS ÀS ALTERAÇÕES CLIMÁTICAS NO LOCAL DE TRABALHO</a:t>
            </a:r>
            <a:br>
              <a:rPr lang="pt-BR" sz="2400"/>
            </a:br>
            <a:br>
              <a:rPr lang="pt-BR" sz="2400"/>
            </a:br>
            <a:r>
              <a:rPr lang="pt-BR" sz="2400"/>
              <a:t>CONVENÇÃO (N.º 174) SOBRE A PREVENÇÃO DE ACIDENTES INDUSTRIAIS GRAVES, 1993 E RECOMENDAÇÃO DE ACOMPANHAMENTO (N.º 181)</a:t>
            </a:r>
            <a:br>
              <a:rPr lang="pt-BR" sz="2400"/>
            </a:br>
            <a:r>
              <a:rPr lang="pt-BR" sz="2400"/>
              <a:t> • RECOMENDAÇÃO (N.º 205) SOBRE EMPREGO E TRABALHO DIGNO PARA A PAZ E A RESILIÊNCIA, 2017</a:t>
            </a:r>
            <a:endParaRPr/>
          </a:p>
        </p:txBody>
      </p:sp>
      <p:sp>
        <p:nvSpPr>
          <p:cNvPr id="210" name="Google Shape;210;p31"/>
          <p:cNvSpPr txBox="1"/>
          <p:nvPr>
            <p:ph idx="1" type="subTitle"/>
          </p:nvPr>
        </p:nvSpPr>
        <p:spPr>
          <a:xfrm>
            <a:off x="2679906" y="4819650"/>
            <a:ext cx="6831673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</a:pPr>
            <a:r>
              <a:rPr lang="pt-BR" sz="3600"/>
              <a:t>CONVENÇÕES HISTÓRICAS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2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Franklin"/>
              <a:buNone/>
            </a:pPr>
            <a:r>
              <a:rPr lang="pt-BR" sz="2800"/>
              <a:t>AS PREOCUPAÇÕES EM MATÉRIA DE SST RELACIONADAS COM AS ALTERAÇÕES CLIMÁTICAS DEVEM OCUPAR UM LUGAR DE DESTAQUE NAS AGENDAS POLÍTICAS MUNDIAIS E NACIONAIS, COM PARCERIAS FUNDAMENTAIS ASSEGURADAS A NÍVEL NACIONAL E INTERNACIONAL.</a:t>
            </a:r>
            <a:endParaRPr/>
          </a:p>
        </p:txBody>
      </p:sp>
      <p:sp>
        <p:nvSpPr>
          <p:cNvPr id="216" name="Google Shape;216;p32"/>
          <p:cNvSpPr txBox="1"/>
          <p:nvPr>
            <p:ph idx="1" type="subTitle"/>
          </p:nvPr>
        </p:nvSpPr>
        <p:spPr>
          <a:xfrm>
            <a:off x="1380867" y="3886680"/>
            <a:ext cx="9429750" cy="18539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</a:pPr>
            <a:r>
              <a:rPr lang="pt-BR" sz="4000"/>
              <a:t>Estratégia Global da OIT para a Segurança e Saúde no Trabalho 2024- 30,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3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Libre Franklin"/>
              <a:buNone/>
            </a:pPr>
            <a:r>
              <a:rPr lang="pt-BR" sz="3200"/>
              <a:t>SST COMO UMA ÁREA POLÍTICA FUNDAMENTAL PARA ABORDAR A SUSTENTABILIDADE AMBIENTAL, ECONÓMICA E SOCIAL DA TRANSIÇÃO CLIMÁTICA.</a:t>
            </a:r>
            <a:endParaRPr/>
          </a:p>
        </p:txBody>
      </p:sp>
      <p:sp>
        <p:nvSpPr>
          <p:cNvPr id="222" name="Google Shape;222;p33"/>
          <p:cNvSpPr txBox="1"/>
          <p:nvPr>
            <p:ph idx="1" type="subTitle"/>
          </p:nvPr>
        </p:nvSpPr>
        <p:spPr>
          <a:xfrm>
            <a:off x="2076450" y="3746729"/>
            <a:ext cx="8839200" cy="20982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None/>
            </a:pPr>
            <a:r>
              <a:rPr lang="pt-BR" sz="3600"/>
              <a:t>“Orientações de 2015 para uma transição justa para economias e sociedades ambientalmente sustentáveis</a:t>
            </a:r>
            <a:r>
              <a:rPr lang="pt-BR"/>
              <a:t>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1371600" y="304800"/>
            <a:ext cx="96012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pt-BR"/>
              <a:t>	QUESTÕES CLIMÁTICAS E AÇÕES ANTRÓPICAS</a:t>
            </a:r>
            <a:endParaRPr/>
          </a:p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1371600" y="1828800"/>
            <a:ext cx="96012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Painel Intergovernamental sobre as Alterações Climáticas (PIAC), criado conjuntamente pelo Programa das Nações Unidas para o Ambiente (PNUA) e pela Organização Meteorológica Mundial (OMM) em 1988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avaliações científicas coordenadas internacionalmente da magnitude, cronologia e potencial impacto ambiental e socioeconómico das alterações climáticas e estratégias realistas de resposta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RELATÓRIOS DO IPCC - conjunto de provas irrefutáveis que demonstram que estão claramente a ocorrer alterações climáticas induzidas pela atividade humana, e alertou sobre as consequências de não impor o limite máximo de 2 graus centígrados à subida da temperatura global em relação aos níveis préindustriais, argumentando que uma subida superior a este valor poderia representar uma ameaça para a humanidade e originar danos ambientais irreversíveis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4"/>
          <p:cNvSpPr txBox="1"/>
          <p:nvPr>
            <p:ph type="title"/>
          </p:nvPr>
        </p:nvSpPr>
        <p:spPr>
          <a:xfrm>
            <a:off x="1371600" y="266700"/>
            <a:ext cx="96012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pt-BR"/>
              <a:t>Orientações da OIT para a gestão dos riscos relacionados com </a:t>
            </a:r>
            <a:r>
              <a:rPr lang="pt-BR">
                <a:solidFill>
                  <a:srgbClr val="C00000"/>
                </a:solidFill>
              </a:rPr>
              <a:t>o calor </a:t>
            </a:r>
            <a:r>
              <a:rPr lang="pt-BR"/>
              <a:t>nos locais de trabalho:</a:t>
            </a:r>
            <a:endParaRPr/>
          </a:p>
        </p:txBody>
      </p:sp>
      <p:sp>
        <p:nvSpPr>
          <p:cNvPr id="228" name="Google Shape;228;p34"/>
          <p:cNvSpPr txBox="1"/>
          <p:nvPr>
            <p:ph idx="1" type="body"/>
          </p:nvPr>
        </p:nvSpPr>
        <p:spPr>
          <a:xfrm>
            <a:off x="1371600" y="2340863"/>
            <a:ext cx="4443984" cy="13523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pt-BR"/>
              <a:t>ELEVADO RISCO DE EXPOSIÇÃO</a:t>
            </a:r>
            <a:endParaRPr/>
          </a:p>
        </p:txBody>
      </p:sp>
      <p:sp>
        <p:nvSpPr>
          <p:cNvPr id="229" name="Google Shape;229;p34"/>
          <p:cNvSpPr txBox="1"/>
          <p:nvPr>
            <p:ph idx="2" type="body"/>
          </p:nvPr>
        </p:nvSpPr>
        <p:spPr>
          <a:xfrm>
            <a:off x="1371600" y="3693225"/>
            <a:ext cx="4443984" cy="289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 sz="2400"/>
              <a:t>Pessoas que trabalham na agricultura, produção de bens e serviços ambientais (gestão dos recursos naturais), construção, recolha de lixo, trabalhos de reparação de emergência, transportes, turismo e desporto</a:t>
            </a:r>
            <a:endParaRPr/>
          </a:p>
        </p:txBody>
      </p:sp>
      <p:sp>
        <p:nvSpPr>
          <p:cNvPr id="230" name="Google Shape;230;p34"/>
          <p:cNvSpPr txBox="1"/>
          <p:nvPr>
            <p:ph idx="3" type="body"/>
          </p:nvPr>
        </p:nvSpPr>
        <p:spPr>
          <a:xfrm>
            <a:off x="6525014" y="1812415"/>
            <a:ext cx="4443984" cy="9307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pt-BR"/>
              <a:t>Impactos primários na saúde</a:t>
            </a:r>
            <a:endParaRPr/>
          </a:p>
        </p:txBody>
      </p:sp>
      <p:sp>
        <p:nvSpPr>
          <p:cNvPr id="231" name="Google Shape;231;p34"/>
          <p:cNvSpPr txBox="1"/>
          <p:nvPr>
            <p:ph idx="4" type="body"/>
          </p:nvPr>
        </p:nvSpPr>
        <p:spPr>
          <a:xfrm>
            <a:off x="6525014" y="2743200"/>
            <a:ext cx="4443984" cy="411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Stresse térmico, insolação, exaustão pelo calor, rabdomiólise, síncope térmica, cãibras térmicas, erupção cutânea pelo calor, doenças cardiovasculares, lesão renal aguda, doença renal crónica, lesão física.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Pelo menos 2,41 mil milhões de trabalhadores/as a tempo completo expostos/as a calor excessivo no local de trabalho em 2020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22,85 milhões de acidentes de trabalho, 18.970 mortes e 2,09 milhões de AVAI (Ano de vida ajustado por incapacidade) atribuível ao calor excessivo no trabalho.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5"/>
          <p:cNvSpPr txBox="1"/>
          <p:nvPr>
            <p:ph type="title"/>
          </p:nvPr>
        </p:nvSpPr>
        <p:spPr>
          <a:xfrm>
            <a:off x="1371600" y="0"/>
            <a:ext cx="96012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Libre Franklin"/>
              <a:buNone/>
            </a:pPr>
            <a:r>
              <a:rPr lang="pt-BR">
                <a:solidFill>
                  <a:srgbClr val="C00000"/>
                </a:solidFill>
              </a:rPr>
              <a:t>Radiação ultravioleta</a:t>
            </a:r>
            <a:endParaRPr/>
          </a:p>
        </p:txBody>
      </p:sp>
      <p:sp>
        <p:nvSpPr>
          <p:cNvPr id="237" name="Google Shape;237;p35"/>
          <p:cNvSpPr txBox="1"/>
          <p:nvPr>
            <p:ph idx="1" type="body"/>
          </p:nvPr>
        </p:nvSpPr>
        <p:spPr>
          <a:xfrm>
            <a:off x="1371600" y="1244346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pt-BR"/>
              <a:t>Elevado risco de exposição</a:t>
            </a:r>
            <a:endParaRPr/>
          </a:p>
        </p:txBody>
      </p:sp>
      <p:sp>
        <p:nvSpPr>
          <p:cNvPr id="238" name="Google Shape;238;p35"/>
          <p:cNvSpPr txBox="1"/>
          <p:nvPr>
            <p:ph idx="2" type="body"/>
          </p:nvPr>
        </p:nvSpPr>
        <p:spPr>
          <a:xfrm>
            <a:off x="1371600" y="2286000"/>
            <a:ext cx="4443984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Pessoas que trabalham em espaços exteriores, incluindo nos setores da construção, da agricultura, assistência a banhistas, profissionais dos serviços de energia, da jardinagem, da distribuição postal e do trabalho portuário. Valor global de exposições profissionais 1,6 mil milhões de trabalhadores/as (28,4% da população em idade ativa) 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18.960 mortes anuais devido apenas ao cancro de pele exceto melanoma</a:t>
            </a:r>
            <a:endParaRPr/>
          </a:p>
        </p:txBody>
      </p:sp>
      <p:sp>
        <p:nvSpPr>
          <p:cNvPr id="239" name="Google Shape;239;p35"/>
          <p:cNvSpPr txBox="1"/>
          <p:nvPr>
            <p:ph idx="3" type="body"/>
          </p:nvPr>
        </p:nvSpPr>
        <p:spPr>
          <a:xfrm>
            <a:off x="6376418" y="1261110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pt-BR"/>
              <a:t>IMPACTOS PRIMÁRIOS NA SAÚDE</a:t>
            </a:r>
            <a:endParaRPr/>
          </a:p>
        </p:txBody>
      </p:sp>
      <p:sp>
        <p:nvSpPr>
          <p:cNvPr id="240" name="Google Shape;240;p35"/>
          <p:cNvSpPr txBox="1"/>
          <p:nvPr>
            <p:ph idx="4" type="body"/>
          </p:nvPr>
        </p:nvSpPr>
        <p:spPr>
          <a:xfrm>
            <a:off x="6525014" y="2085022"/>
            <a:ext cx="4443984" cy="4544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Queimaduras solares, lesões na pele e oculares agudas, sistemas imunitários enfraquecidos, pterígio, cataratas, cancros da pele, degeneração macular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A radiação solar UV é um problema particular para quem trabalha no exterior, em exposição a doses de radiação UV pelo menos duas a três vezes superiores às de quem trabalha em espaços interiores e, muitas vezes, a doses d i á r i a s cinco vezes acima dos limites recomendados internacionalmente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6"/>
          <p:cNvSpPr txBox="1"/>
          <p:nvPr>
            <p:ph type="title"/>
          </p:nvPr>
        </p:nvSpPr>
        <p:spPr>
          <a:xfrm>
            <a:off x="1371600" y="0"/>
            <a:ext cx="9601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Libre Franklin"/>
              <a:buNone/>
            </a:pPr>
            <a:r>
              <a:rPr b="1" lang="pt-BR">
                <a:solidFill>
                  <a:srgbClr val="C00000"/>
                </a:solidFill>
              </a:rPr>
              <a:t>Eventos meteorológicos extremos</a:t>
            </a:r>
            <a:endParaRPr/>
          </a:p>
        </p:txBody>
      </p:sp>
      <p:sp>
        <p:nvSpPr>
          <p:cNvPr id="246" name="Google Shape;246;p36"/>
          <p:cNvSpPr txBox="1"/>
          <p:nvPr>
            <p:ph idx="1" type="body"/>
          </p:nvPr>
        </p:nvSpPr>
        <p:spPr>
          <a:xfrm>
            <a:off x="1371600" y="990600"/>
            <a:ext cx="4443984" cy="781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pt-BR"/>
              <a:t>ELEVADO RISCO DE EXPOSIÇÃO</a:t>
            </a:r>
            <a:endParaRPr/>
          </a:p>
        </p:txBody>
      </p:sp>
      <p:sp>
        <p:nvSpPr>
          <p:cNvPr id="247" name="Google Shape;247;p36"/>
          <p:cNvSpPr txBox="1"/>
          <p:nvPr>
            <p:ph idx="2" type="body"/>
          </p:nvPr>
        </p:nvSpPr>
        <p:spPr>
          <a:xfrm>
            <a:off x="1371600" y="2190750"/>
            <a:ext cx="4443984" cy="4476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Profissionais da saúde, bombeiros, pessoal de emergência, da construção civil e de operações de limpeza, da agricultura e pescas.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b="1" lang="pt-BR"/>
              <a:t>Impactos na segurança e saúde no trabalho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 2,06 milhões de mortes devido a riscos relacionados com condições atmosféricas, climáticos e hídricos (desde 1970, não apenas exposições ocupacionais)</a:t>
            </a:r>
            <a:endParaRPr/>
          </a:p>
        </p:txBody>
      </p:sp>
      <p:sp>
        <p:nvSpPr>
          <p:cNvPr id="248" name="Google Shape;248;p36"/>
          <p:cNvSpPr txBox="1"/>
          <p:nvPr>
            <p:ph idx="3" type="body"/>
          </p:nvPr>
        </p:nvSpPr>
        <p:spPr>
          <a:xfrm>
            <a:off x="6525014" y="990600"/>
            <a:ext cx="4443984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pt-BR"/>
              <a:t>inundações, secas, incêndios florestais e furacões</a:t>
            </a:r>
            <a:endParaRPr/>
          </a:p>
        </p:txBody>
      </p:sp>
      <p:sp>
        <p:nvSpPr>
          <p:cNvPr id="249" name="Google Shape;249;p36"/>
          <p:cNvSpPr txBox="1"/>
          <p:nvPr>
            <p:ph idx="4" type="body"/>
          </p:nvPr>
        </p:nvSpPr>
        <p:spPr>
          <a:xfrm>
            <a:off x="6525014" y="2419415"/>
            <a:ext cx="4443984" cy="37146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Os trabalhadores e trabalhadoras podem ser expostos durante ou imediatamente após a ocorrência destes eventos ou durante as operações de limpeza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O aumento previsível tanto da frequência como da gravidade dos eventos meteorológicos em futuros cenários de alterações climáticas constitui uma ameaça para o bem-estar a longo prazo de muitos trabalhadores e trabalhadoras.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7"/>
          <p:cNvSpPr txBox="1"/>
          <p:nvPr>
            <p:ph type="title"/>
          </p:nvPr>
        </p:nvSpPr>
        <p:spPr>
          <a:xfrm>
            <a:off x="723900" y="171450"/>
            <a:ext cx="3855720" cy="1962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Libre Franklin"/>
              <a:buNone/>
            </a:pPr>
            <a:r>
              <a:rPr b="1" lang="pt-BR" sz="3600">
                <a:solidFill>
                  <a:schemeClr val="accent4"/>
                </a:solidFill>
              </a:rPr>
              <a:t>Relação clima-saúde deve ser priorizada na agenda política</a:t>
            </a:r>
            <a:endParaRPr/>
          </a:p>
        </p:txBody>
      </p:sp>
      <p:sp>
        <p:nvSpPr>
          <p:cNvPr id="255" name="Google Shape;255;p37"/>
          <p:cNvSpPr txBox="1"/>
          <p:nvPr>
            <p:ph idx="1" type="body"/>
          </p:nvPr>
        </p:nvSpPr>
        <p:spPr>
          <a:xfrm>
            <a:off x="6256020" y="0"/>
            <a:ext cx="5212080" cy="67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Os trabalhadores e trabalhadoras enfrentam atualmente graves impactos na saúde decorrentes dos perigos relacionados com as alterações climática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Alguns grupos profissionais podem estar especialmente vulneráveis aos efeitos das alterações climáticas e, por conseguinte, podem necessitar de medidas de proteção adicionais, por exemplo, quem trabalha na agricultura , em espaços exteriores ou realiza trabalhos pesados em climas quentes.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À medida que os riscos decorrentes das alterações climáticas evoluem e se intensificam, pode ser necessário reavaliar a legislação existente ou criar novos regulamentos e orientações, a fim de garantir a proteção dos trabalhadores e trabalhadoras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/>
              <a:t>O diálogo social entre governos e parceiros sociais é igualmente necessário para desenvolver políticas de mitigação e de adaptação às alterações climáticas, uma vez que os trabalhadores e os empregadores se encontram melhor posicionados para encontrar as soluções adequadas para estes riscos nos locais de trabalho.</a:t>
            </a:r>
            <a:endParaRPr/>
          </a:p>
        </p:txBody>
      </p:sp>
      <p:sp>
        <p:nvSpPr>
          <p:cNvPr id="256" name="Google Shape;256;p37"/>
          <p:cNvSpPr txBox="1"/>
          <p:nvPr>
            <p:ph idx="2" type="body"/>
          </p:nvPr>
        </p:nvSpPr>
        <p:spPr>
          <a:xfrm>
            <a:off x="723900" y="2286000"/>
            <a:ext cx="38557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None/>
            </a:pPr>
            <a:r>
              <a:rPr b="1" lang="pt-BR">
                <a:solidFill>
                  <a:srgbClr val="C00000"/>
                </a:solidFill>
              </a:rPr>
              <a:t>Necessidade de adaptação das atuais políticas de SST criação de novas políticas específicas em matéria de alterações climáticas</a:t>
            </a:r>
            <a:endParaRPr/>
          </a:p>
          <a:p>
            <a:pPr indent="0" lvl="0" marL="0" rtl="0" algn="l">
              <a:lnSpc>
                <a:spcPct val="113000"/>
              </a:lnSpc>
              <a:spcBef>
                <a:spcPts val="1500"/>
              </a:spcBef>
              <a:spcAft>
                <a:spcPts val="0"/>
              </a:spcAft>
              <a:buClr>
                <a:srgbClr val="C00000"/>
              </a:buClr>
              <a:buSzPts val="1600"/>
              <a:buNone/>
            </a:pPr>
            <a:r>
              <a:rPr b="1" lang="pt-BR">
                <a:solidFill>
                  <a:srgbClr val="C00000"/>
                </a:solidFill>
              </a:rPr>
              <a:t>O diálogo social é a base para uma resposta eficaz em matéria de SST num mundo do trabalho em mutação</a:t>
            </a:r>
            <a:endParaRPr/>
          </a:p>
          <a:p>
            <a:pPr indent="0" lvl="0" marL="0" rtl="0" algn="l">
              <a:lnSpc>
                <a:spcPct val="113000"/>
              </a:lnSpc>
              <a:spcBef>
                <a:spcPts val="1500"/>
              </a:spcBef>
              <a:spcAft>
                <a:spcPts val="0"/>
              </a:spcAft>
              <a:buClr>
                <a:srgbClr val="C00000"/>
              </a:buClr>
              <a:buSzPts val="1600"/>
              <a:buNone/>
            </a:pPr>
            <a:r>
              <a:rPr b="1" lang="pt-BR">
                <a:solidFill>
                  <a:srgbClr val="C00000"/>
                </a:solidFill>
              </a:rPr>
              <a:t>É necessária uma investigação reforçada e uma base factual mais sólida para orientar a resposta</a:t>
            </a:r>
            <a:endParaRPr/>
          </a:p>
          <a:p>
            <a:pPr indent="0" lvl="0" marL="0" rtl="0" algn="l">
              <a:lnSpc>
                <a:spcPct val="113000"/>
              </a:lnSpc>
              <a:spcBef>
                <a:spcPts val="1500"/>
              </a:spcBef>
              <a:spcAft>
                <a:spcPts val="0"/>
              </a:spcAft>
              <a:buClr>
                <a:srgbClr val="C00000"/>
              </a:buClr>
              <a:buSzPts val="1600"/>
              <a:buNone/>
            </a:pPr>
            <a:r>
              <a:rPr b="1" lang="pt-BR">
                <a:solidFill>
                  <a:srgbClr val="C00000"/>
                </a:solidFill>
              </a:rPr>
              <a:t>As práticas sustentáveis podem também trazer novos desafios em matéria de SST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Libre Franklin"/>
              <a:buNone/>
            </a:pPr>
            <a:r>
              <a:rPr lang="pt-BR" sz="3200"/>
              <a:t>EXEMPLOS DE MEDIDAS IMPLEMENTADAS PARA CONTROLAR AQUELES PERIGOS, COMO POR EXEMPLO, POLÍTICAS E ESTRATÉGIAS, LEGISLAÇÃO, ACORDOS COLETIVOS, ORIENTAÇÕES TÉCNICAS, INICIATIVAS DE FORMAÇÃO E ACONSELHAMENTO, CAMPANHAS DE SENSIBILIZAÇÃO E AÇÕES A NÍVEL DOS LOCAIS DE TRABALHO.</a:t>
            </a:r>
            <a:endParaRPr/>
          </a:p>
        </p:txBody>
      </p:sp>
      <p:sp>
        <p:nvSpPr>
          <p:cNvPr id="262" name="Google Shape;262;p38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</a:pPr>
            <a:r>
              <a:rPr lang="pt-BR" sz="2800"/>
              <a:t>“Garantir a segurança e saúde no trabalho num clima em mudança</a:t>
            </a:r>
            <a:r>
              <a:rPr lang="pt-BR"/>
              <a:t>”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9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pt-BR"/>
              <a:t>OBRIGADA PELA ATENÇÃO!!!</a:t>
            </a:r>
            <a:endParaRPr/>
          </a:p>
        </p:txBody>
      </p:sp>
      <p:sp>
        <p:nvSpPr>
          <p:cNvPr id="268" name="Google Shape;268;p39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</a:pPr>
            <a:r>
              <a:rPr lang="pt-BR" sz="3200"/>
              <a:t>Professora NORMA SUELI PADILHA – UFSC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</a:pPr>
            <a:r>
              <a:rPr lang="pt-BR"/>
              <a:t>normas@uol.com.br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1371600" y="171450"/>
            <a:ext cx="9601200" cy="2000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ibre Franklin"/>
              <a:buNone/>
            </a:pPr>
            <a:r>
              <a:rPr lang="pt-BR" sz="3600"/>
              <a:t>relatório do Painel Intergovernamental sobre Mudanças Climáticas (IPCC) - </a:t>
            </a:r>
            <a:r>
              <a:rPr i="1" lang="pt-BR" sz="3600" u="sng">
                <a:solidFill>
                  <a:schemeClr val="hlink"/>
                </a:solidFill>
                <a:hlinkClick r:id="rId3"/>
              </a:rPr>
              <a:t>Mudança Climática 2022: Impactos, Adaptação e Vulnerabilidade</a:t>
            </a:r>
            <a:r>
              <a:rPr lang="pt-BR"/>
              <a:t>.</a:t>
            </a:r>
            <a:br>
              <a:rPr lang="pt-BR"/>
            </a:b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1371600" y="1809750"/>
            <a:ext cx="9601200" cy="405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As mudanças climáticas induzidas pelo ser humano estão causando perturbações perigosas e generalizadas na natureza e afetando a vida de bilhões de pessoas em todo o mundo, apesar dos esforços para reduzir os riscos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Pessoas e ecossistemas menos capazes de lidar com isso estão sendo os mais atingidos, 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pt-BR"/>
              <a:t>A saúde, a vida e os meios de subsistência das pessoas, bem como a propriedade e a infraestrutura crítica, incluindo sistemas de energia e transporte, estão sendo cada vez mais adversamente afetados por riscos de ondas de calor, tempestades, secas e inundações, bem como mudanças de início lento, incluindo a elevação do nível do mar.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ctrTitle"/>
          </p:nvPr>
        </p:nvSpPr>
        <p:spPr>
          <a:xfrm>
            <a:off x="1915128" y="1788454"/>
            <a:ext cx="8361229" cy="16405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b="1" lang="pt-BR" sz="4400"/>
              <a:t>MAS QUAL FOI A EVOLUÇÃO NO MUNDO DO TRABALHO</a:t>
            </a:r>
            <a:r>
              <a:rPr b="1" lang="pt-BR"/>
              <a:t>?</a:t>
            </a:r>
            <a:endParaRPr/>
          </a:p>
        </p:txBody>
      </p:sp>
      <p:sp>
        <p:nvSpPr>
          <p:cNvPr id="126" name="Google Shape;126;p18"/>
          <p:cNvSpPr txBox="1"/>
          <p:nvPr>
            <p:ph idx="1" type="subTitle"/>
          </p:nvPr>
        </p:nvSpPr>
        <p:spPr>
          <a:xfrm>
            <a:off x="1355967" y="3733800"/>
            <a:ext cx="9479550" cy="2533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</a:pPr>
            <a:r>
              <a:rPr lang="pt-BR" sz="2800"/>
              <a:t>Não é possível considerar as questões ambientais isoladamente das questões económicas e sociais. A sustentabilidade exige uma abordagem abrangente da proteção ambiental,  crescimento do emprego e o desenvolvimento económico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Libre Franklin"/>
              <a:buNone/>
            </a:pPr>
            <a:r>
              <a:rPr lang="pt-BR" sz="4000"/>
              <a:t>SE AS ALTERAÇÕES CLIMÁTICAS SÃO UMA CONSEQUÊNCIA DA ATIVIDADE HUMANA, ENTÃO A MAIOR PARTE DESSA ATIVIDADE CORRESPONDE AO TRABALHO OU ESTÁ RELACIONADA COM O TRABALHO</a:t>
            </a:r>
            <a:endParaRPr/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pt-BR"/>
              <a:t>alterações climáticas são muitas vezes avaliadas tendo por referência os níveis pré-industriais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Libre Franklin"/>
              <a:buNone/>
            </a:pPr>
            <a:r>
              <a:rPr lang="pt-BR" sz="3200"/>
              <a:t>SE O TRABALHO É A PRINCIPAL CAUSA DAS ALTERAÇÕES CLIMÁTICAS, ENTÃO É INEVITÁVEL QUE SE TORNE UM COMPONENTE CENTRAL DAS ESTRATÉGIAS DE PREVENÇÃO, MITIGAÇÃO E ADAPTAÇÃO ÀS ALTERAÇÕES CLIMÁTICAS.</a:t>
            </a:r>
            <a:br>
              <a:rPr lang="pt-BR" sz="3200"/>
            </a:br>
            <a:endParaRPr sz="3200"/>
          </a:p>
        </p:txBody>
      </p:sp>
      <p:sp>
        <p:nvSpPr>
          <p:cNvPr id="138" name="Google Shape;138;p20"/>
          <p:cNvSpPr txBox="1"/>
          <p:nvPr>
            <p:ph idx="1" type="subTitle"/>
          </p:nvPr>
        </p:nvSpPr>
        <p:spPr>
          <a:xfrm>
            <a:off x="1771650" y="3956279"/>
            <a:ext cx="8504707" cy="1396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</a:pPr>
            <a:r>
              <a:rPr lang="pt-BR" sz="2800"/>
              <a:t>ALINHAMENTO DA AGENDA DO TRABALHO DIGNO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</a:pPr>
            <a:r>
              <a:rPr lang="pt-BR" sz="2800"/>
              <a:t>COM A LUTA CONTRA AS ALTERAÇÕES CLIMÁTICAS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1371600" y="304800"/>
            <a:ext cx="96012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ibre Franklin"/>
              <a:buNone/>
            </a:pPr>
            <a:r>
              <a:rPr b="1" lang="pt-BR"/>
              <a:t>De Estocolmo 1972 ao Rio de Janeiro 2012: a rota do Desenvolvimento Sustentável</a:t>
            </a:r>
            <a:br>
              <a:rPr lang="pt-BR"/>
            </a:br>
            <a:endParaRPr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1371600" y="2171700"/>
            <a:ext cx="4447786" cy="3981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66573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RIO/92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AGENDA 21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Convenção-Quadro das Nações Unidas sobre as</a:t>
            </a:r>
            <a:r>
              <a:rPr b="1" lang="pt-BR">
                <a:highlight>
                  <a:srgbClr val="FFFF00"/>
                </a:highlight>
              </a:rPr>
              <a:t> Alterações Climáticas </a:t>
            </a:r>
            <a:endParaRPr>
              <a:highlight>
                <a:srgbClr val="FFFF00"/>
              </a:highlight>
            </a:endParaRPr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PROTOCOLO DE QUIOTO (1997;2005)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DECLARAÇÃO DO MILÉNIO -2000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RIO+20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OBJETIVOS DO DESENVOLVIMENTO SUSTENTÁVEL – ODS – A AGENDA 20230 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>
                <a:highlight>
                  <a:srgbClr val="FFFF00"/>
                </a:highlight>
              </a:rPr>
              <a:t>ACORDO DE PARIS -2015</a:t>
            </a:r>
            <a:endParaRPr/>
          </a:p>
          <a:p>
            <a:pPr indent="-266573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45" name="Google Shape;145;p21"/>
          <p:cNvSpPr txBox="1"/>
          <p:nvPr>
            <p:ph idx="2" type="body"/>
          </p:nvPr>
        </p:nvSpPr>
        <p:spPr>
          <a:xfrm>
            <a:off x="6296414" y="1695450"/>
            <a:ext cx="4447786" cy="5219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pt-BR" sz="2400"/>
              <a:t>manutenção do aumento da temperatura global neste século bem abaixo de 2 graus centígrados acima dos níveis pré-industriais, e envidar esforços no sentido de limitar ainda mais o aumento a 1,5 graus centígrados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83333"/>
              <a:buChar char="■"/>
            </a:pPr>
            <a:r>
              <a:rPr lang="pt-BR"/>
              <a:t>fortalecer a capacidade dos países para se adaptarem aos impactos adversos das alterações climáticas e promover a resiliência às alterações climáticas e os baixos índices de emissões de gases com efeito de estufa, e compatibilizar os fluxos financeiros com o desenvolvimento resiliente face às alterações climáticas. 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Libre Franklin"/>
              <a:buNone/>
            </a:pPr>
            <a:r>
              <a:rPr lang="pt-BR" sz="3200"/>
              <a:t>ODS 8. PROMOVER UM CRESCIMENTO ECONÓMICO INCLUSIVO E SUSTENTÁVEL, O EMPREGO E TRABALHO DIGNO PARA TODOS 9. CONSTRUIR INFRAESTRUTURAS RESILIENTES, PROMOVER A INDUSTRIALIZAÇÃO SUSTENTÁVEL E FOMENTAR A INOVAÇÃO 16. PROMOVER SOCIEDADES JUSTAS, PACÍFICAS E INCLUSIVAS</a:t>
            </a:r>
            <a:br>
              <a:rPr lang="pt-BR" sz="3200"/>
            </a:br>
            <a:endParaRPr sz="3200"/>
          </a:p>
        </p:txBody>
      </p:sp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pt-BR"/>
              <a:t>17. Revitalizar a parceria global para o desenvolvimento sustentável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Libre Franklin"/>
              <a:buNone/>
            </a:pPr>
            <a:r>
              <a:rPr lang="pt-BR" sz="3200"/>
              <a:t>A OIT TEM UM COMPROMISSO DE LONGA DATA COM O DESENVOLVIMENTO SUSTENTÁVEL EM RELAÇÃO AO SEU MANDATO DE PROMOÇÃO DA JUSTIÇA SOCIAL ATRAVÉS DA PROMOÇÃO DO TRABALHO DIGNO. </a:t>
            </a:r>
            <a:endParaRPr/>
          </a:p>
        </p:txBody>
      </p:sp>
      <p:sp>
        <p:nvSpPr>
          <p:cNvPr id="157" name="Google Shape;157;p23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pt-BR" sz="2400"/>
              <a:t>Ainda que a sua contribuição para o debate ambiental seja menos conhecida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tar">
  <a:themeElements>
    <a:clrScheme name="Crop">
      <a:dk1>
        <a:srgbClr val="000000"/>
      </a:dk1>
      <a:lt1>
        <a:srgbClr val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rtar">
  <a:themeElements>
    <a:clrScheme name="Crop">
      <a:dk1>
        <a:srgbClr val="000000"/>
      </a:dk1>
      <a:lt1>
        <a:srgbClr val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