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Play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-bold.fntdata"/><Relationship Id="rId30" Type="http://schemas.openxmlformats.org/officeDocument/2006/relationships/font" Target="fonts/Play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descr="Tag=AccentColor&#10;Flavor=Light&#10;Target=FillAndLine" id="96" name="Google Shape;96;p14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AndLine" id="98" name="Google Shape;98;p15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descr="Tag=AccentColor&#10;Flavor=Light&#10;Target=FillAndLine" id="110" name="Google Shape;110;p16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2" type="body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descr="Tag=AccentColor&#10;Flavor=Light&#10;Target=FillAndLine" id="118" name="Google Shape;118;p17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8"/>
          <p:cNvSpPr txBox="1"/>
          <p:nvPr>
            <p:ph idx="2" type="body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3" type="body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18"/>
          <p:cNvSpPr txBox="1"/>
          <p:nvPr>
            <p:ph idx="4" type="body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descr="Tag=AccentColor&#10;Flavor=Light&#10;Target=FillAndLine" id="128" name="Google Shape;128;p18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descr="Tag=AccentColor&#10;Flavor=Light&#10;Target=FillAndLine" id="134" name="Google Shape;134;p19"/>
          <p:cNvSpPr/>
          <p:nvPr/>
        </p:nvSpPr>
        <p:spPr>
          <a:xfrm>
            <a:off x="3974206" y="5126892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2" name="Google Shape;142;p21"/>
          <p:cNvSpPr txBox="1"/>
          <p:nvPr>
            <p:ph idx="2" type="body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3" name="Google Shape;14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descr="Tag=AccentColor&#10;Flavor=Light&#10;Target=FillAndLine" id="146" name="Google Shape;146;p21"/>
          <p:cNvSpPr/>
          <p:nvPr/>
        </p:nvSpPr>
        <p:spPr>
          <a:xfrm rot="5400000">
            <a:off x="2797492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2"/>
          <p:cNvSpPr/>
          <p:nvPr>
            <p:ph idx="2" type="pic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1" name="Google Shape;1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descr="Tag=AccentColor&#10;Flavor=Light&#10;Target=FillAndLine" id="154" name="Google Shape;154;p22"/>
          <p:cNvSpPr/>
          <p:nvPr/>
        </p:nvSpPr>
        <p:spPr>
          <a:xfrm rot="5400000">
            <a:off x="2798064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5.jp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26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/>
        </p:nvSpPr>
        <p:spPr>
          <a:xfrm>
            <a:off x="6599577" y="704589"/>
            <a:ext cx="538922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Impacto das Mudanças Climáticas no </a:t>
            </a:r>
            <a:r>
              <a:rPr b="0" i="0" lang="pt-BR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6599577" y="3968585"/>
            <a:ext cx="53421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Mudanças climáticas e desastres socioambientais: repercussões no mundo do </a:t>
            </a:r>
            <a:r>
              <a:rPr b="0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endParaRPr/>
          </a:p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TRT-SC, </a:t>
            </a:r>
            <a:r>
              <a:rPr b="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21-22/08/2025</a:t>
            </a:r>
            <a:endParaRPr/>
          </a:p>
        </p:txBody>
      </p:sp>
      <p:sp>
        <p:nvSpPr>
          <p:cNvPr id="173" name="Google Shape;173;p25"/>
          <p:cNvSpPr txBox="1"/>
          <p:nvPr/>
        </p:nvSpPr>
        <p:spPr>
          <a:xfrm>
            <a:off x="6599578" y="2962346"/>
            <a:ext cx="4906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625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Regina R. Rodrigues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886" y="-46858"/>
            <a:ext cx="6110295" cy="6915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university&#10;&#10;Description automatically generated" id="175" name="Google Shape;17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2677" y="824909"/>
            <a:ext cx="739678" cy="101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 - Trabalho</a:t>
            </a:r>
            <a:endParaRPr/>
          </a:p>
        </p:txBody>
      </p:sp>
      <p:pic>
        <p:nvPicPr>
          <p:cNvPr descr="A logo of a university&#10;&#10;Description automatically generated" id="267" name="Google Shape;26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/>
          <p:nvPr/>
        </p:nvSpPr>
        <p:spPr>
          <a:xfrm>
            <a:off x="946713" y="2127126"/>
            <a:ext cx="7560680" cy="13849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Temperaturas acima de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24–26°C</a:t>
            </a: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estão associadas à redução da produtividade do trabalho</a:t>
            </a:r>
            <a:endParaRPr/>
          </a:p>
        </p:txBody>
      </p:sp>
      <p:sp>
        <p:nvSpPr>
          <p:cNvPr id="269" name="Google Shape;269;p34"/>
          <p:cNvSpPr txBox="1"/>
          <p:nvPr/>
        </p:nvSpPr>
        <p:spPr>
          <a:xfrm>
            <a:off x="937067" y="3842109"/>
            <a:ext cx="7560680" cy="13849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33–34°C</a:t>
            </a: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, um trabalhador operando em intensidade moderada perde 50% de sua capacidade de trabalho</a:t>
            </a:r>
            <a:endParaRPr/>
          </a:p>
        </p:txBody>
      </p:sp>
      <p:pic>
        <p:nvPicPr>
          <p:cNvPr descr="A red and black symbol&#10;&#10;AI-generated content may be incorrect." id="270" name="Google Shape;27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1954" y="2338086"/>
            <a:ext cx="1373023" cy="2806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838200" y="136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 - Trabalho</a:t>
            </a:r>
            <a:endParaRPr/>
          </a:p>
        </p:txBody>
      </p:sp>
      <p:pic>
        <p:nvPicPr>
          <p:cNvPr descr="A logo of a university&#10;&#10;Description automatically generated" id="277" name="Google Shape;27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290207"/>
            <a:ext cx="739679" cy="10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5"/>
          <p:cNvSpPr txBox="1"/>
          <p:nvPr/>
        </p:nvSpPr>
        <p:spPr>
          <a:xfrm>
            <a:off x="550751" y="1934050"/>
            <a:ext cx="5317500" cy="2678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Trabalhadores de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todos os setores</a:t>
            </a: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são afetados, mas certas ocupações estão especialmente em risco porque envolvem mais esforço físico e/ou ocorrem ao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ar livre</a:t>
            </a:r>
            <a:endParaRPr/>
          </a:p>
        </p:txBody>
      </p:sp>
      <p:sp>
        <p:nvSpPr>
          <p:cNvPr id="279" name="Google Shape;279;p35"/>
          <p:cNvSpPr txBox="1"/>
          <p:nvPr/>
        </p:nvSpPr>
        <p:spPr>
          <a:xfrm>
            <a:off x="5995200" y="1936000"/>
            <a:ext cx="5465100" cy="2678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Agricultura, bens e serviços ambientais (gestão de recursos naturais), construção, coleta de lixo, trabalhos de reparo de emergência, transporte, turismo e esportes</a:t>
            </a:r>
            <a:endParaRPr/>
          </a:p>
        </p:txBody>
      </p:sp>
      <p:sp>
        <p:nvSpPr>
          <p:cNvPr id="280" name="Google Shape;280;p35"/>
          <p:cNvSpPr txBox="1"/>
          <p:nvPr/>
        </p:nvSpPr>
        <p:spPr>
          <a:xfrm>
            <a:off x="630825" y="4721100"/>
            <a:ext cx="10515600" cy="18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Trabalhadores em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ambientes fechados </a:t>
            </a: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também correm risco se os níveis de temperatura dentro de fábricas e escritórios não forem regulados adequadamente. Em níveis elevados de calor, realizar tarefas básicas torna-se difícil com a fadiga mental</a:t>
            </a:r>
            <a:endParaRPr/>
          </a:p>
        </p:txBody>
      </p:sp>
      <p:pic>
        <p:nvPicPr>
          <p:cNvPr descr="A black and white image of a couple of gears&#10;&#10;AI-generated content may be incorrect." id="281" name="Google Shape;281;p35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 flipH="1">
            <a:off x="10575758" y="5246471"/>
            <a:ext cx="1504829" cy="1529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 - Trabalho</a:t>
            </a:r>
            <a:endParaRPr/>
          </a:p>
        </p:txBody>
      </p:sp>
      <p:pic>
        <p:nvPicPr>
          <p:cNvPr descr="A logo of a university&#10;&#10;Description automatically generated" id="288" name="Google Shape;2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/>
          <p:nvPr/>
        </p:nvSpPr>
        <p:spPr>
          <a:xfrm>
            <a:off x="1099725" y="2071875"/>
            <a:ext cx="4302600" cy="95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O estresse térmico deverá reduzir:</a:t>
            </a:r>
            <a:endParaRPr/>
          </a:p>
        </p:txBody>
      </p:sp>
      <p:sp>
        <p:nvSpPr>
          <p:cNvPr id="290" name="Google Shape;290;p36"/>
          <p:cNvSpPr txBox="1"/>
          <p:nvPr/>
        </p:nvSpPr>
        <p:spPr>
          <a:xfrm>
            <a:off x="6059350" y="3747425"/>
            <a:ext cx="4789200" cy="20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144000" lIns="91425" spcFirstLastPara="1" rIns="91425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Perda de produtividade equivalente a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80 milhões de empregos </a:t>
            </a: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em tempo integral</a:t>
            </a:r>
            <a:endParaRPr/>
          </a:p>
        </p:txBody>
      </p:sp>
      <p:sp>
        <p:nvSpPr>
          <p:cNvPr id="291" name="Google Shape;291;p36"/>
          <p:cNvSpPr txBox="1"/>
          <p:nvPr/>
        </p:nvSpPr>
        <p:spPr>
          <a:xfrm>
            <a:off x="1117576" y="4805421"/>
            <a:ext cx="4299300" cy="95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PIB global em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US$ 2,4</a:t>
            </a: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trilhões</a:t>
            </a: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em 2030</a:t>
            </a:r>
            <a:endParaRPr/>
          </a:p>
        </p:txBody>
      </p:sp>
      <p:sp>
        <p:nvSpPr>
          <p:cNvPr id="292" name="Google Shape;292;p36"/>
          <p:cNvSpPr txBox="1"/>
          <p:nvPr/>
        </p:nvSpPr>
        <p:spPr>
          <a:xfrm>
            <a:off x="1088027" y="3215141"/>
            <a:ext cx="4314300" cy="138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Total de horas de trabalho em todo o mundo em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2,2%</a:t>
            </a:r>
            <a:endParaRPr/>
          </a:p>
        </p:txBody>
      </p:sp>
      <p:sp>
        <p:nvSpPr>
          <p:cNvPr id="293" name="Google Shape;293;p36"/>
          <p:cNvSpPr txBox="1"/>
          <p:nvPr/>
        </p:nvSpPr>
        <p:spPr>
          <a:xfrm>
            <a:off x="6050824" y="2073200"/>
            <a:ext cx="4789200" cy="151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108000" lIns="91425" spcFirstLastPara="1" rIns="91425" wrap="square" tIns="108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Projeções para um aumento da temperatura global de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1,5°C</a:t>
            </a: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 - Trabalho</a:t>
            </a:r>
            <a:endParaRPr/>
          </a:p>
        </p:txBody>
      </p:sp>
      <p:pic>
        <p:nvPicPr>
          <p:cNvPr descr="A logo of a university&#10;&#10;Description automatically generated" id="300" name="Google Shape;30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7"/>
          <p:cNvSpPr txBox="1"/>
          <p:nvPr/>
        </p:nvSpPr>
        <p:spPr>
          <a:xfrm>
            <a:off x="326180" y="2218558"/>
            <a:ext cx="37505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Horas trabalhadas</a:t>
            </a:r>
            <a:endParaRPr/>
          </a:p>
        </p:txBody>
      </p:sp>
      <p:pic>
        <p:nvPicPr>
          <p:cNvPr descr="A map of the world&#10;&#10;AI-generated content may be incorrect." id="302" name="Google Shape;30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681" y="2889250"/>
            <a:ext cx="11258120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 txBox="1"/>
          <p:nvPr/>
        </p:nvSpPr>
        <p:spPr>
          <a:xfrm>
            <a:off x="4225080" y="2243958"/>
            <a:ext cx="37505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Produtividade</a:t>
            </a:r>
            <a:endParaRPr/>
          </a:p>
        </p:txBody>
      </p:sp>
      <p:sp>
        <p:nvSpPr>
          <p:cNvPr id="304" name="Google Shape;304;p37"/>
          <p:cNvSpPr txBox="1"/>
          <p:nvPr/>
        </p:nvSpPr>
        <p:spPr>
          <a:xfrm>
            <a:off x="8085880" y="2243958"/>
            <a:ext cx="37505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Impacto total</a:t>
            </a:r>
            <a:endParaRPr/>
          </a:p>
        </p:txBody>
      </p:sp>
      <p:sp>
        <p:nvSpPr>
          <p:cNvPr id="305" name="Google Shape;305;p37"/>
          <p:cNvSpPr txBox="1"/>
          <p:nvPr/>
        </p:nvSpPr>
        <p:spPr>
          <a:xfrm>
            <a:off x="2421680" y="5571358"/>
            <a:ext cx="7992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Impactos já registrados de 1986 até 2005</a:t>
            </a: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785754" y="6229064"/>
            <a:ext cx="5001588" cy="471155"/>
          </a:xfrm>
          <a:custGeom>
            <a:rect b="b" l="l" r="r" t="t"/>
            <a:pathLst>
              <a:path extrusionOk="0" h="471155" w="5001588">
                <a:moveTo>
                  <a:pt x="0" y="0"/>
                </a:moveTo>
                <a:cubicBezTo>
                  <a:pt x="139049" y="-46683"/>
                  <a:pt x="398147" y="30753"/>
                  <a:pt x="505716" y="0"/>
                </a:cubicBezTo>
                <a:cubicBezTo>
                  <a:pt x="613285" y="-30753"/>
                  <a:pt x="820747" y="36965"/>
                  <a:pt x="911400" y="0"/>
                </a:cubicBezTo>
                <a:cubicBezTo>
                  <a:pt x="1002053" y="-36965"/>
                  <a:pt x="1393726" y="43962"/>
                  <a:pt x="1567164" y="0"/>
                </a:cubicBezTo>
                <a:cubicBezTo>
                  <a:pt x="1740602" y="-43962"/>
                  <a:pt x="1968123" y="9091"/>
                  <a:pt x="2072880" y="0"/>
                </a:cubicBezTo>
                <a:cubicBezTo>
                  <a:pt x="2177637" y="-9091"/>
                  <a:pt x="2352492" y="2181"/>
                  <a:pt x="2578596" y="0"/>
                </a:cubicBezTo>
                <a:cubicBezTo>
                  <a:pt x="2804700" y="-2181"/>
                  <a:pt x="2974030" y="67312"/>
                  <a:pt x="3234360" y="0"/>
                </a:cubicBezTo>
                <a:cubicBezTo>
                  <a:pt x="3494690" y="-67312"/>
                  <a:pt x="3575907" y="36459"/>
                  <a:pt x="3690060" y="0"/>
                </a:cubicBezTo>
                <a:cubicBezTo>
                  <a:pt x="3804213" y="-36459"/>
                  <a:pt x="4101520" y="57066"/>
                  <a:pt x="4345824" y="0"/>
                </a:cubicBezTo>
                <a:cubicBezTo>
                  <a:pt x="4590128" y="-57066"/>
                  <a:pt x="4684404" y="45857"/>
                  <a:pt x="5001588" y="0"/>
                </a:cubicBezTo>
                <a:cubicBezTo>
                  <a:pt x="5009640" y="105966"/>
                  <a:pt x="4956229" y="342897"/>
                  <a:pt x="5001588" y="471155"/>
                </a:cubicBezTo>
                <a:cubicBezTo>
                  <a:pt x="4729812" y="500885"/>
                  <a:pt x="4558396" y="418392"/>
                  <a:pt x="4445856" y="471155"/>
                </a:cubicBezTo>
                <a:cubicBezTo>
                  <a:pt x="4333316" y="523918"/>
                  <a:pt x="4181418" y="467382"/>
                  <a:pt x="3940140" y="471155"/>
                </a:cubicBezTo>
                <a:cubicBezTo>
                  <a:pt x="3698862" y="474928"/>
                  <a:pt x="3440526" y="406672"/>
                  <a:pt x="3284376" y="471155"/>
                </a:cubicBezTo>
                <a:cubicBezTo>
                  <a:pt x="3128226" y="535638"/>
                  <a:pt x="2869558" y="408641"/>
                  <a:pt x="2628612" y="471155"/>
                </a:cubicBezTo>
                <a:cubicBezTo>
                  <a:pt x="2387666" y="533669"/>
                  <a:pt x="2280441" y="442308"/>
                  <a:pt x="2172912" y="471155"/>
                </a:cubicBezTo>
                <a:cubicBezTo>
                  <a:pt x="2065383" y="500002"/>
                  <a:pt x="1760059" y="453023"/>
                  <a:pt x="1617180" y="471155"/>
                </a:cubicBezTo>
                <a:cubicBezTo>
                  <a:pt x="1474301" y="489287"/>
                  <a:pt x="1149295" y="467433"/>
                  <a:pt x="961416" y="471155"/>
                </a:cubicBezTo>
                <a:cubicBezTo>
                  <a:pt x="773537" y="474877"/>
                  <a:pt x="364753" y="385768"/>
                  <a:pt x="0" y="471155"/>
                </a:cubicBezTo>
                <a:cubicBezTo>
                  <a:pt x="-37534" y="338153"/>
                  <a:pt x="26447" y="12016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Kotz et al. (2024, </a:t>
            </a:r>
            <a:r>
              <a:rPr b="0" i="1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Nature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the world&#10;&#10;AI-generated content may be incorrect." id="312" name="Google Shape;31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174" y="1835150"/>
            <a:ext cx="8264026" cy="49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 - Trabalho</a:t>
            </a:r>
            <a:endParaRPr/>
          </a:p>
        </p:txBody>
      </p:sp>
      <p:pic>
        <p:nvPicPr>
          <p:cNvPr descr="A logo of a university&#10;&#10;Description automatically generated" id="314" name="Google Shape;31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8"/>
          <p:cNvSpPr txBox="1"/>
          <p:nvPr/>
        </p:nvSpPr>
        <p:spPr>
          <a:xfrm>
            <a:off x="275380" y="2272215"/>
            <a:ext cx="2556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Horas trabalhadas</a:t>
            </a:r>
            <a:endParaRPr/>
          </a:p>
        </p:txBody>
      </p:sp>
      <p:sp>
        <p:nvSpPr>
          <p:cNvPr id="316" name="Google Shape;316;p38"/>
          <p:cNvSpPr txBox="1"/>
          <p:nvPr/>
        </p:nvSpPr>
        <p:spPr>
          <a:xfrm>
            <a:off x="292100" y="3869558"/>
            <a:ext cx="2857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Produtividade</a:t>
            </a:r>
            <a:endParaRPr/>
          </a:p>
        </p:txBody>
      </p:sp>
      <p:sp>
        <p:nvSpPr>
          <p:cNvPr id="317" name="Google Shape;317;p38"/>
          <p:cNvSpPr txBox="1"/>
          <p:nvPr/>
        </p:nvSpPr>
        <p:spPr>
          <a:xfrm>
            <a:off x="304800" y="5291958"/>
            <a:ext cx="274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Impacto total</a:t>
            </a:r>
            <a:endParaRPr/>
          </a:p>
        </p:txBody>
      </p:sp>
      <p:sp>
        <p:nvSpPr>
          <p:cNvPr id="318" name="Google Shape;318;p38"/>
          <p:cNvSpPr txBox="1"/>
          <p:nvPr/>
        </p:nvSpPr>
        <p:spPr>
          <a:xfrm>
            <a:off x="262680" y="1713925"/>
            <a:ext cx="392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Projeções Futuras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/>
          <p:nvPr/>
        </p:nvSpPr>
        <p:spPr>
          <a:xfrm>
            <a:off x="783825" y="2002375"/>
            <a:ext cx="2862200" cy="2144177"/>
          </a:xfrm>
          <a:custGeom>
            <a:rect b="b" l="l" r="r" t="t"/>
            <a:pathLst>
              <a:path extrusionOk="0" h="2144177" w="2862200">
                <a:moveTo>
                  <a:pt x="0" y="0"/>
                </a:moveTo>
                <a:cubicBezTo>
                  <a:pt x="113741" y="-11235"/>
                  <a:pt x="368779" y="33540"/>
                  <a:pt x="543818" y="0"/>
                </a:cubicBezTo>
                <a:cubicBezTo>
                  <a:pt x="718857" y="-33540"/>
                  <a:pt x="896292" y="50491"/>
                  <a:pt x="1030392" y="0"/>
                </a:cubicBezTo>
                <a:cubicBezTo>
                  <a:pt x="1164492" y="-50491"/>
                  <a:pt x="1353695" y="31729"/>
                  <a:pt x="1660076" y="0"/>
                </a:cubicBezTo>
                <a:cubicBezTo>
                  <a:pt x="1966457" y="-31729"/>
                  <a:pt x="2089812" y="52733"/>
                  <a:pt x="2203894" y="0"/>
                </a:cubicBezTo>
                <a:cubicBezTo>
                  <a:pt x="2317976" y="-52733"/>
                  <a:pt x="2675298" y="35030"/>
                  <a:pt x="2862200" y="0"/>
                </a:cubicBezTo>
                <a:cubicBezTo>
                  <a:pt x="2899591" y="279151"/>
                  <a:pt x="2846670" y="371649"/>
                  <a:pt x="2862200" y="578928"/>
                </a:cubicBezTo>
                <a:cubicBezTo>
                  <a:pt x="2877730" y="786207"/>
                  <a:pt x="2851444" y="995218"/>
                  <a:pt x="2862200" y="1114972"/>
                </a:cubicBezTo>
                <a:cubicBezTo>
                  <a:pt x="2872956" y="1234726"/>
                  <a:pt x="2832956" y="1453985"/>
                  <a:pt x="2862200" y="1651016"/>
                </a:cubicBezTo>
                <a:cubicBezTo>
                  <a:pt x="2891444" y="1848047"/>
                  <a:pt x="2852357" y="1998645"/>
                  <a:pt x="2862200" y="2144177"/>
                </a:cubicBezTo>
                <a:cubicBezTo>
                  <a:pt x="2757303" y="2172689"/>
                  <a:pt x="2482198" y="2085477"/>
                  <a:pt x="2347004" y="2144177"/>
                </a:cubicBezTo>
                <a:cubicBezTo>
                  <a:pt x="2211810" y="2202877"/>
                  <a:pt x="2007536" y="2085212"/>
                  <a:pt x="1774564" y="2144177"/>
                </a:cubicBezTo>
                <a:cubicBezTo>
                  <a:pt x="1541592" y="2203142"/>
                  <a:pt x="1392960" y="2118924"/>
                  <a:pt x="1230746" y="2144177"/>
                </a:cubicBezTo>
                <a:cubicBezTo>
                  <a:pt x="1068532" y="2169430"/>
                  <a:pt x="736023" y="2134953"/>
                  <a:pt x="601062" y="2144177"/>
                </a:cubicBezTo>
                <a:cubicBezTo>
                  <a:pt x="466101" y="2153401"/>
                  <a:pt x="186872" y="2120419"/>
                  <a:pt x="0" y="2144177"/>
                </a:cubicBezTo>
                <a:cubicBezTo>
                  <a:pt x="-51094" y="1968062"/>
                  <a:pt x="19652" y="1790643"/>
                  <a:pt x="0" y="1651016"/>
                </a:cubicBezTo>
                <a:cubicBezTo>
                  <a:pt x="-19652" y="1511389"/>
                  <a:pt x="35428" y="1266216"/>
                  <a:pt x="0" y="1114972"/>
                </a:cubicBezTo>
                <a:cubicBezTo>
                  <a:pt x="-35428" y="963728"/>
                  <a:pt x="18489" y="774156"/>
                  <a:pt x="0" y="600370"/>
                </a:cubicBezTo>
                <a:cubicBezTo>
                  <a:pt x="-18489" y="426584"/>
                  <a:pt x="62294" y="135885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Mudanças (%) na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renda per capita </a:t>
            </a:r>
            <a:r>
              <a:rPr b="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devido às mudanças climáticas </a:t>
            </a:r>
            <a:endParaRPr/>
          </a:p>
        </p:txBody>
      </p:sp>
      <p:pic>
        <p:nvPicPr>
          <p:cNvPr descr="A logo of a university&#10;&#10;Description automatically generated" id="325" name="Google Shape;3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 - Renda</a:t>
            </a: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785754" y="6229064"/>
            <a:ext cx="5001588" cy="471155"/>
          </a:xfrm>
          <a:custGeom>
            <a:rect b="b" l="l" r="r" t="t"/>
            <a:pathLst>
              <a:path extrusionOk="0" h="471155" w="5001588">
                <a:moveTo>
                  <a:pt x="0" y="0"/>
                </a:moveTo>
                <a:cubicBezTo>
                  <a:pt x="139049" y="-46683"/>
                  <a:pt x="398147" y="30753"/>
                  <a:pt x="505716" y="0"/>
                </a:cubicBezTo>
                <a:cubicBezTo>
                  <a:pt x="613285" y="-30753"/>
                  <a:pt x="820747" y="36965"/>
                  <a:pt x="911400" y="0"/>
                </a:cubicBezTo>
                <a:cubicBezTo>
                  <a:pt x="1002053" y="-36965"/>
                  <a:pt x="1393726" y="43962"/>
                  <a:pt x="1567164" y="0"/>
                </a:cubicBezTo>
                <a:cubicBezTo>
                  <a:pt x="1740602" y="-43962"/>
                  <a:pt x="1968123" y="9091"/>
                  <a:pt x="2072880" y="0"/>
                </a:cubicBezTo>
                <a:cubicBezTo>
                  <a:pt x="2177637" y="-9091"/>
                  <a:pt x="2352492" y="2181"/>
                  <a:pt x="2578596" y="0"/>
                </a:cubicBezTo>
                <a:cubicBezTo>
                  <a:pt x="2804700" y="-2181"/>
                  <a:pt x="2974030" y="67312"/>
                  <a:pt x="3234360" y="0"/>
                </a:cubicBezTo>
                <a:cubicBezTo>
                  <a:pt x="3494690" y="-67312"/>
                  <a:pt x="3575907" y="36459"/>
                  <a:pt x="3690060" y="0"/>
                </a:cubicBezTo>
                <a:cubicBezTo>
                  <a:pt x="3804213" y="-36459"/>
                  <a:pt x="4101520" y="57066"/>
                  <a:pt x="4345824" y="0"/>
                </a:cubicBezTo>
                <a:cubicBezTo>
                  <a:pt x="4590128" y="-57066"/>
                  <a:pt x="4684404" y="45857"/>
                  <a:pt x="5001588" y="0"/>
                </a:cubicBezTo>
                <a:cubicBezTo>
                  <a:pt x="5009640" y="105966"/>
                  <a:pt x="4956229" y="342897"/>
                  <a:pt x="5001588" y="471155"/>
                </a:cubicBezTo>
                <a:cubicBezTo>
                  <a:pt x="4729812" y="500885"/>
                  <a:pt x="4558396" y="418392"/>
                  <a:pt x="4445856" y="471155"/>
                </a:cubicBezTo>
                <a:cubicBezTo>
                  <a:pt x="4333316" y="523918"/>
                  <a:pt x="4181418" y="467382"/>
                  <a:pt x="3940140" y="471155"/>
                </a:cubicBezTo>
                <a:cubicBezTo>
                  <a:pt x="3698862" y="474928"/>
                  <a:pt x="3440526" y="406672"/>
                  <a:pt x="3284376" y="471155"/>
                </a:cubicBezTo>
                <a:cubicBezTo>
                  <a:pt x="3128226" y="535638"/>
                  <a:pt x="2869558" y="408641"/>
                  <a:pt x="2628612" y="471155"/>
                </a:cubicBezTo>
                <a:cubicBezTo>
                  <a:pt x="2387666" y="533669"/>
                  <a:pt x="2280441" y="442308"/>
                  <a:pt x="2172912" y="471155"/>
                </a:cubicBezTo>
                <a:cubicBezTo>
                  <a:pt x="2065383" y="500002"/>
                  <a:pt x="1760059" y="453023"/>
                  <a:pt x="1617180" y="471155"/>
                </a:cubicBezTo>
                <a:cubicBezTo>
                  <a:pt x="1474301" y="489287"/>
                  <a:pt x="1149295" y="467433"/>
                  <a:pt x="961416" y="471155"/>
                </a:cubicBezTo>
                <a:cubicBezTo>
                  <a:pt x="773537" y="474877"/>
                  <a:pt x="364753" y="385768"/>
                  <a:pt x="0" y="471155"/>
                </a:cubicBezTo>
                <a:cubicBezTo>
                  <a:pt x="-37534" y="338153"/>
                  <a:pt x="26447" y="12016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Kotz et al. (2024, </a:t>
            </a:r>
            <a:r>
              <a:rPr b="0" i="1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Nature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328" name="Google Shape;328;p39"/>
          <p:cNvCxnSpPr/>
          <p:nvPr/>
        </p:nvCxnSpPr>
        <p:spPr>
          <a:xfrm rot="10800000">
            <a:off x="5416952" y="5760723"/>
            <a:ext cx="2220076" cy="0"/>
          </a:xfrm>
          <a:prstGeom prst="straightConnector1">
            <a:avLst/>
          </a:prstGeom>
          <a:noFill/>
          <a:ln cap="flat" cmpd="sng" w="6032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9" name="Google Shape;329;p39"/>
          <p:cNvCxnSpPr/>
          <p:nvPr/>
        </p:nvCxnSpPr>
        <p:spPr>
          <a:xfrm rot="10800000">
            <a:off x="7633510" y="5760727"/>
            <a:ext cx="2274419" cy="0"/>
          </a:xfrm>
          <a:prstGeom prst="straightConnector1">
            <a:avLst/>
          </a:prstGeom>
          <a:noFill/>
          <a:ln cap="flat" cmpd="sng" w="60325">
            <a:solidFill>
              <a:srgbClr val="0061A4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330" name="Google Shape;330;p39"/>
          <p:cNvSpPr txBox="1"/>
          <p:nvPr/>
        </p:nvSpPr>
        <p:spPr>
          <a:xfrm>
            <a:off x="7718207" y="5717946"/>
            <a:ext cx="20197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rgbClr val="0061A4"/>
                </a:solidFill>
                <a:latin typeface="Arial"/>
                <a:ea typeface="Arial"/>
                <a:cs typeface="Arial"/>
                <a:sym typeface="Arial"/>
              </a:rPr>
              <a:t>Aumento</a:t>
            </a:r>
            <a:endParaRPr/>
          </a:p>
        </p:txBody>
      </p:sp>
      <p:sp>
        <p:nvSpPr>
          <p:cNvPr id="331" name="Google Shape;331;p39"/>
          <p:cNvSpPr txBox="1"/>
          <p:nvPr/>
        </p:nvSpPr>
        <p:spPr>
          <a:xfrm>
            <a:off x="5600700" y="5706372"/>
            <a:ext cx="20197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Diminuição</a:t>
            </a:r>
            <a:endParaRPr/>
          </a:p>
        </p:txBody>
      </p:sp>
      <p:pic>
        <p:nvPicPr>
          <p:cNvPr id="332" name="Google Shape;33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1911" y="1847757"/>
            <a:ext cx="7772400" cy="3787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dollar sign on a black background&#10;&#10;AI-generated content may be incorrect." id="333" name="Google Shape;333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3606800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/>
          <p:nvPr/>
        </p:nvSpPr>
        <p:spPr>
          <a:xfrm>
            <a:off x="805059" y="2295163"/>
            <a:ext cx="3104587" cy="2923877"/>
          </a:xfrm>
          <a:custGeom>
            <a:rect b="b" l="l" r="r" t="t"/>
            <a:pathLst>
              <a:path extrusionOk="0" h="2923877" w="3104587">
                <a:moveTo>
                  <a:pt x="0" y="0"/>
                </a:moveTo>
                <a:cubicBezTo>
                  <a:pt x="113931" y="-13589"/>
                  <a:pt x="375220" y="5097"/>
                  <a:pt x="486385" y="0"/>
                </a:cubicBezTo>
                <a:cubicBezTo>
                  <a:pt x="597551" y="-5097"/>
                  <a:pt x="747852" y="24528"/>
                  <a:pt x="910679" y="0"/>
                </a:cubicBezTo>
                <a:cubicBezTo>
                  <a:pt x="1073506" y="-24528"/>
                  <a:pt x="1270889" y="21963"/>
                  <a:pt x="1490202" y="0"/>
                </a:cubicBezTo>
                <a:cubicBezTo>
                  <a:pt x="1709515" y="-21963"/>
                  <a:pt x="1743952" y="8798"/>
                  <a:pt x="1976587" y="0"/>
                </a:cubicBezTo>
                <a:cubicBezTo>
                  <a:pt x="2209222" y="-8798"/>
                  <a:pt x="2327716" y="41316"/>
                  <a:pt x="2462972" y="0"/>
                </a:cubicBezTo>
                <a:cubicBezTo>
                  <a:pt x="2598228" y="-41316"/>
                  <a:pt x="2873268" y="19934"/>
                  <a:pt x="3104587" y="0"/>
                </a:cubicBezTo>
                <a:cubicBezTo>
                  <a:pt x="3120500" y="180745"/>
                  <a:pt x="3096371" y="272225"/>
                  <a:pt x="3104587" y="526298"/>
                </a:cubicBezTo>
                <a:cubicBezTo>
                  <a:pt x="3112803" y="780371"/>
                  <a:pt x="3092273" y="876053"/>
                  <a:pt x="3104587" y="1111073"/>
                </a:cubicBezTo>
                <a:cubicBezTo>
                  <a:pt x="3116901" y="1346093"/>
                  <a:pt x="3088401" y="1496871"/>
                  <a:pt x="3104587" y="1637371"/>
                </a:cubicBezTo>
                <a:cubicBezTo>
                  <a:pt x="3120773" y="1777871"/>
                  <a:pt x="3092076" y="1903720"/>
                  <a:pt x="3104587" y="2163669"/>
                </a:cubicBezTo>
                <a:cubicBezTo>
                  <a:pt x="3117098" y="2423618"/>
                  <a:pt x="3027560" y="2767059"/>
                  <a:pt x="3104587" y="2923877"/>
                </a:cubicBezTo>
                <a:cubicBezTo>
                  <a:pt x="2963761" y="2930122"/>
                  <a:pt x="2714970" y="2898016"/>
                  <a:pt x="2556110" y="2923877"/>
                </a:cubicBezTo>
                <a:cubicBezTo>
                  <a:pt x="2397250" y="2949738"/>
                  <a:pt x="2147472" y="2865268"/>
                  <a:pt x="1976587" y="2923877"/>
                </a:cubicBezTo>
                <a:cubicBezTo>
                  <a:pt x="1805702" y="2982486"/>
                  <a:pt x="1585845" y="2917746"/>
                  <a:pt x="1397064" y="2923877"/>
                </a:cubicBezTo>
                <a:cubicBezTo>
                  <a:pt x="1208283" y="2930008"/>
                  <a:pt x="1087054" y="2906162"/>
                  <a:pt x="941725" y="2923877"/>
                </a:cubicBezTo>
                <a:cubicBezTo>
                  <a:pt x="796396" y="2941592"/>
                  <a:pt x="418312" y="2881343"/>
                  <a:pt x="0" y="2923877"/>
                </a:cubicBezTo>
                <a:cubicBezTo>
                  <a:pt x="-65741" y="2766267"/>
                  <a:pt x="1004" y="2555227"/>
                  <a:pt x="0" y="2280624"/>
                </a:cubicBezTo>
                <a:cubicBezTo>
                  <a:pt x="-1004" y="2006021"/>
                  <a:pt x="17309" y="1922739"/>
                  <a:pt x="0" y="1783565"/>
                </a:cubicBezTo>
                <a:cubicBezTo>
                  <a:pt x="-17309" y="1644391"/>
                  <a:pt x="62462" y="1444589"/>
                  <a:pt x="0" y="1257267"/>
                </a:cubicBezTo>
                <a:cubicBezTo>
                  <a:pt x="-62462" y="1069945"/>
                  <a:pt x="2714" y="851091"/>
                  <a:pt x="0" y="730969"/>
                </a:cubicBezTo>
                <a:cubicBezTo>
                  <a:pt x="-2714" y="610847"/>
                  <a:pt x="60660" y="235771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✔"/>
            </a:pPr>
            <a:r>
              <a:rPr b="0" i="0" lang="pt-BR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10% mais ricos     50% das emissões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84C14A"/>
              </a:buClr>
              <a:buSzPts val="2400"/>
              <a:buFont typeface="Noto Sans Symbols"/>
              <a:buChar char="✔"/>
            </a:pPr>
            <a:r>
              <a:rPr b="0" i="0" lang="pt-BR" sz="2400" u="none" cap="none" strike="noStrike">
                <a:solidFill>
                  <a:srgbClr val="84C14A"/>
                </a:solidFill>
                <a:latin typeface="Calibri"/>
                <a:ea typeface="Calibri"/>
                <a:cs typeface="Calibri"/>
                <a:sym typeface="Calibri"/>
              </a:rPr>
              <a:t>40% de renda média 43% das emissões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0E8D21"/>
              </a:buClr>
              <a:buSzPts val="2400"/>
              <a:buFont typeface="Noto Sans Symbols"/>
              <a:buChar char="✔"/>
            </a:pPr>
            <a:r>
              <a:rPr b="0" i="0" lang="pt-BR" sz="2400" u="none" cap="none" strike="noStrike">
                <a:solidFill>
                  <a:srgbClr val="0E8D21"/>
                </a:solidFill>
                <a:latin typeface="Calibri"/>
                <a:ea typeface="Calibri"/>
                <a:cs typeface="Calibri"/>
                <a:sym typeface="Calibri"/>
              </a:rPr>
              <a:t>50% mais pobres   8% das emissões</a:t>
            </a:r>
            <a:endParaRPr/>
          </a:p>
        </p:txBody>
      </p:sp>
      <p:sp>
        <p:nvSpPr>
          <p:cNvPr id="340" name="Google Shape;340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 - Injustiça</a:t>
            </a:r>
            <a:endParaRPr/>
          </a:p>
        </p:txBody>
      </p:sp>
      <p:pic>
        <p:nvPicPr>
          <p:cNvPr descr="A logo of a university&#10;&#10;Description automatically generated" id="341" name="Google Shape;34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art of people and gas emissions&#10;&#10;Description automatically generated with medium confidence" id="342" name="Google Shape;34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8972" y="1816100"/>
            <a:ext cx="8056268" cy="431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symbol of a balance&#10;&#10;AI-generated content may be incorrect." id="343" name="Google Shape;34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1900" y="4572000"/>
            <a:ext cx="13462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1"/>
          <p:cNvSpPr/>
          <p:nvPr/>
        </p:nvSpPr>
        <p:spPr>
          <a:xfrm>
            <a:off x="805059" y="2155624"/>
            <a:ext cx="3893941" cy="2677656"/>
          </a:xfrm>
          <a:custGeom>
            <a:rect b="b" l="l" r="r" t="t"/>
            <a:pathLst>
              <a:path extrusionOk="0" h="2677656" w="3893941">
                <a:moveTo>
                  <a:pt x="0" y="0"/>
                </a:moveTo>
                <a:cubicBezTo>
                  <a:pt x="180019" y="-13913"/>
                  <a:pt x="309256" y="16811"/>
                  <a:pt x="517338" y="0"/>
                </a:cubicBezTo>
                <a:cubicBezTo>
                  <a:pt x="725420" y="-16811"/>
                  <a:pt x="820652" y="45731"/>
                  <a:pt x="956797" y="0"/>
                </a:cubicBezTo>
                <a:cubicBezTo>
                  <a:pt x="1092942" y="-45731"/>
                  <a:pt x="1445724" y="44324"/>
                  <a:pt x="1590953" y="0"/>
                </a:cubicBezTo>
                <a:cubicBezTo>
                  <a:pt x="1736182" y="-44324"/>
                  <a:pt x="1910423" y="11957"/>
                  <a:pt x="2108291" y="0"/>
                </a:cubicBezTo>
                <a:cubicBezTo>
                  <a:pt x="2306159" y="-11957"/>
                  <a:pt x="2512688" y="59967"/>
                  <a:pt x="2625629" y="0"/>
                </a:cubicBezTo>
                <a:cubicBezTo>
                  <a:pt x="2738570" y="-59967"/>
                  <a:pt x="3090579" y="37433"/>
                  <a:pt x="3259785" y="0"/>
                </a:cubicBezTo>
                <a:cubicBezTo>
                  <a:pt x="3428991" y="-37433"/>
                  <a:pt x="3679351" y="23735"/>
                  <a:pt x="3893941" y="0"/>
                </a:cubicBezTo>
                <a:cubicBezTo>
                  <a:pt x="3940072" y="158590"/>
                  <a:pt x="3890785" y="321994"/>
                  <a:pt x="3893941" y="589084"/>
                </a:cubicBezTo>
                <a:cubicBezTo>
                  <a:pt x="3897097" y="856174"/>
                  <a:pt x="3838986" y="831130"/>
                  <a:pt x="3893941" y="1071062"/>
                </a:cubicBezTo>
                <a:cubicBezTo>
                  <a:pt x="3948896" y="1310994"/>
                  <a:pt x="3851946" y="1426376"/>
                  <a:pt x="3893941" y="1553040"/>
                </a:cubicBezTo>
                <a:cubicBezTo>
                  <a:pt x="3935936" y="1679704"/>
                  <a:pt x="3845962" y="1891713"/>
                  <a:pt x="3893941" y="2088572"/>
                </a:cubicBezTo>
                <a:cubicBezTo>
                  <a:pt x="3941920" y="2285431"/>
                  <a:pt x="3881065" y="2484566"/>
                  <a:pt x="3893941" y="2677656"/>
                </a:cubicBezTo>
                <a:cubicBezTo>
                  <a:pt x="3792379" y="2727025"/>
                  <a:pt x="3634673" y="2673915"/>
                  <a:pt x="3454482" y="2677656"/>
                </a:cubicBezTo>
                <a:cubicBezTo>
                  <a:pt x="3274291" y="2681397"/>
                  <a:pt x="3088981" y="2613584"/>
                  <a:pt x="2820326" y="2677656"/>
                </a:cubicBezTo>
                <a:cubicBezTo>
                  <a:pt x="2551671" y="2741728"/>
                  <a:pt x="2558420" y="2642561"/>
                  <a:pt x="2341927" y="2677656"/>
                </a:cubicBezTo>
                <a:cubicBezTo>
                  <a:pt x="2125434" y="2712751"/>
                  <a:pt x="2057533" y="2674407"/>
                  <a:pt x="1785650" y="2677656"/>
                </a:cubicBezTo>
                <a:cubicBezTo>
                  <a:pt x="1513767" y="2680905"/>
                  <a:pt x="1335474" y="2630996"/>
                  <a:pt x="1151494" y="2677656"/>
                </a:cubicBezTo>
                <a:cubicBezTo>
                  <a:pt x="967514" y="2724316"/>
                  <a:pt x="724917" y="2644573"/>
                  <a:pt x="595217" y="2677656"/>
                </a:cubicBezTo>
                <a:cubicBezTo>
                  <a:pt x="465517" y="2710739"/>
                  <a:pt x="145992" y="2644868"/>
                  <a:pt x="0" y="2677656"/>
                </a:cubicBezTo>
                <a:cubicBezTo>
                  <a:pt x="-39412" y="2544343"/>
                  <a:pt x="9731" y="2370173"/>
                  <a:pt x="0" y="2195678"/>
                </a:cubicBezTo>
                <a:cubicBezTo>
                  <a:pt x="-9731" y="2021183"/>
                  <a:pt x="45657" y="1850404"/>
                  <a:pt x="0" y="1686923"/>
                </a:cubicBezTo>
                <a:cubicBezTo>
                  <a:pt x="-45657" y="1523443"/>
                  <a:pt x="16955" y="1241924"/>
                  <a:pt x="0" y="1097839"/>
                </a:cubicBezTo>
                <a:cubicBezTo>
                  <a:pt x="-16955" y="953754"/>
                  <a:pt x="12620" y="806388"/>
                  <a:pt x="0" y="562308"/>
                </a:cubicBezTo>
                <a:cubicBezTo>
                  <a:pt x="-12620" y="318228"/>
                  <a:pt x="40341" y="247539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Contribuição para o </a:t>
            </a:r>
            <a:r>
              <a:rPr b="1" i="0" lang="pt-BR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aumento da temperatura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Países </a:t>
            </a:r>
            <a:r>
              <a:rPr b="1" i="0" lang="pt-BR" sz="2400" u="none" cap="none" strike="noStrike">
                <a:solidFill>
                  <a:srgbClr val="F9C098"/>
                </a:solidFill>
                <a:latin typeface="Arial"/>
                <a:ea typeface="Arial"/>
                <a:cs typeface="Arial"/>
                <a:sym typeface="Arial"/>
              </a:rPr>
              <a:t>pobres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contribuem muito </a:t>
            </a:r>
            <a:r>
              <a:rPr b="1" i="0" lang="pt-BR" sz="2400" u="none" cap="none" strike="noStrike">
                <a:solidFill>
                  <a:srgbClr val="F9C098"/>
                </a:solidFill>
                <a:latin typeface="Arial"/>
                <a:ea typeface="Arial"/>
                <a:cs typeface="Arial"/>
                <a:sym typeface="Arial"/>
              </a:rPr>
              <a:t>menos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que os ricos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 - Injustiça</a:t>
            </a:r>
            <a:endParaRPr/>
          </a:p>
        </p:txBody>
      </p:sp>
      <p:pic>
        <p:nvPicPr>
          <p:cNvPr descr="A logo of a university&#10;&#10;Description automatically generated" id="351" name="Google Shape;35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the world&#10;&#10;Description automatically generated" id="352" name="Google Shape;35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9608" y="1788715"/>
            <a:ext cx="6959600" cy="491521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1"/>
          <p:cNvSpPr/>
          <p:nvPr/>
        </p:nvSpPr>
        <p:spPr>
          <a:xfrm>
            <a:off x="785754" y="6229064"/>
            <a:ext cx="5001588" cy="471155"/>
          </a:xfrm>
          <a:custGeom>
            <a:rect b="b" l="l" r="r" t="t"/>
            <a:pathLst>
              <a:path extrusionOk="0" h="471155" w="5001588">
                <a:moveTo>
                  <a:pt x="0" y="0"/>
                </a:moveTo>
                <a:cubicBezTo>
                  <a:pt x="139049" y="-46683"/>
                  <a:pt x="398147" y="30753"/>
                  <a:pt x="505716" y="0"/>
                </a:cubicBezTo>
                <a:cubicBezTo>
                  <a:pt x="613285" y="-30753"/>
                  <a:pt x="820747" y="36965"/>
                  <a:pt x="911400" y="0"/>
                </a:cubicBezTo>
                <a:cubicBezTo>
                  <a:pt x="1002053" y="-36965"/>
                  <a:pt x="1393726" y="43962"/>
                  <a:pt x="1567164" y="0"/>
                </a:cubicBezTo>
                <a:cubicBezTo>
                  <a:pt x="1740602" y="-43962"/>
                  <a:pt x="1968123" y="9091"/>
                  <a:pt x="2072880" y="0"/>
                </a:cubicBezTo>
                <a:cubicBezTo>
                  <a:pt x="2177637" y="-9091"/>
                  <a:pt x="2352492" y="2181"/>
                  <a:pt x="2578596" y="0"/>
                </a:cubicBezTo>
                <a:cubicBezTo>
                  <a:pt x="2804700" y="-2181"/>
                  <a:pt x="2974030" y="67312"/>
                  <a:pt x="3234360" y="0"/>
                </a:cubicBezTo>
                <a:cubicBezTo>
                  <a:pt x="3494690" y="-67312"/>
                  <a:pt x="3575907" y="36459"/>
                  <a:pt x="3690060" y="0"/>
                </a:cubicBezTo>
                <a:cubicBezTo>
                  <a:pt x="3804213" y="-36459"/>
                  <a:pt x="4101520" y="57066"/>
                  <a:pt x="4345824" y="0"/>
                </a:cubicBezTo>
                <a:cubicBezTo>
                  <a:pt x="4590128" y="-57066"/>
                  <a:pt x="4684404" y="45857"/>
                  <a:pt x="5001588" y="0"/>
                </a:cubicBezTo>
                <a:cubicBezTo>
                  <a:pt x="5009640" y="105966"/>
                  <a:pt x="4956229" y="342897"/>
                  <a:pt x="5001588" y="471155"/>
                </a:cubicBezTo>
                <a:cubicBezTo>
                  <a:pt x="4729812" y="500885"/>
                  <a:pt x="4558396" y="418392"/>
                  <a:pt x="4445856" y="471155"/>
                </a:cubicBezTo>
                <a:cubicBezTo>
                  <a:pt x="4333316" y="523918"/>
                  <a:pt x="4181418" y="467382"/>
                  <a:pt x="3940140" y="471155"/>
                </a:cubicBezTo>
                <a:cubicBezTo>
                  <a:pt x="3698862" y="474928"/>
                  <a:pt x="3440526" y="406672"/>
                  <a:pt x="3284376" y="471155"/>
                </a:cubicBezTo>
                <a:cubicBezTo>
                  <a:pt x="3128226" y="535638"/>
                  <a:pt x="2869558" y="408641"/>
                  <a:pt x="2628612" y="471155"/>
                </a:cubicBezTo>
                <a:cubicBezTo>
                  <a:pt x="2387666" y="533669"/>
                  <a:pt x="2280441" y="442308"/>
                  <a:pt x="2172912" y="471155"/>
                </a:cubicBezTo>
                <a:cubicBezTo>
                  <a:pt x="2065383" y="500002"/>
                  <a:pt x="1760059" y="453023"/>
                  <a:pt x="1617180" y="471155"/>
                </a:cubicBezTo>
                <a:cubicBezTo>
                  <a:pt x="1474301" y="489287"/>
                  <a:pt x="1149295" y="467433"/>
                  <a:pt x="961416" y="471155"/>
                </a:cubicBezTo>
                <a:cubicBezTo>
                  <a:pt x="773537" y="474877"/>
                  <a:pt x="364753" y="385768"/>
                  <a:pt x="0" y="471155"/>
                </a:cubicBezTo>
                <a:cubicBezTo>
                  <a:pt x="-37534" y="338153"/>
                  <a:pt x="26447" y="12016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Our World in Data (Reino Unido)</a:t>
            </a:r>
            <a:endParaRPr/>
          </a:p>
        </p:txBody>
      </p:sp>
      <p:pic>
        <p:nvPicPr>
          <p:cNvPr descr="A black and white symbol of a balance&#10;&#10;AI-generated content may be incorrect." id="354" name="Google Shape;35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8900" y="4292600"/>
            <a:ext cx="13462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/>
          <p:nvPr/>
        </p:nvSpPr>
        <p:spPr>
          <a:xfrm>
            <a:off x="779659" y="2184852"/>
            <a:ext cx="3104587" cy="3662541"/>
          </a:xfrm>
          <a:custGeom>
            <a:rect b="b" l="l" r="r" t="t"/>
            <a:pathLst>
              <a:path extrusionOk="0" h="3662541" w="3104587">
                <a:moveTo>
                  <a:pt x="0" y="0"/>
                </a:moveTo>
                <a:cubicBezTo>
                  <a:pt x="113931" y="-13589"/>
                  <a:pt x="375220" y="5097"/>
                  <a:pt x="486385" y="0"/>
                </a:cubicBezTo>
                <a:cubicBezTo>
                  <a:pt x="597551" y="-5097"/>
                  <a:pt x="747852" y="24528"/>
                  <a:pt x="910679" y="0"/>
                </a:cubicBezTo>
                <a:cubicBezTo>
                  <a:pt x="1073506" y="-24528"/>
                  <a:pt x="1270889" y="21963"/>
                  <a:pt x="1490202" y="0"/>
                </a:cubicBezTo>
                <a:cubicBezTo>
                  <a:pt x="1709515" y="-21963"/>
                  <a:pt x="1743952" y="8798"/>
                  <a:pt x="1976587" y="0"/>
                </a:cubicBezTo>
                <a:cubicBezTo>
                  <a:pt x="2209222" y="-8798"/>
                  <a:pt x="2327716" y="41316"/>
                  <a:pt x="2462972" y="0"/>
                </a:cubicBezTo>
                <a:cubicBezTo>
                  <a:pt x="2598228" y="-41316"/>
                  <a:pt x="2873268" y="19934"/>
                  <a:pt x="3104587" y="0"/>
                </a:cubicBezTo>
                <a:cubicBezTo>
                  <a:pt x="3119808" y="210062"/>
                  <a:pt x="3101748" y="294276"/>
                  <a:pt x="3104587" y="449969"/>
                </a:cubicBezTo>
                <a:cubicBezTo>
                  <a:pt x="3107426" y="605662"/>
                  <a:pt x="3059695" y="804693"/>
                  <a:pt x="3104587" y="973189"/>
                </a:cubicBezTo>
                <a:cubicBezTo>
                  <a:pt x="3149479" y="1141685"/>
                  <a:pt x="3057168" y="1251977"/>
                  <a:pt x="3104587" y="1423159"/>
                </a:cubicBezTo>
                <a:cubicBezTo>
                  <a:pt x="3152006" y="1594341"/>
                  <a:pt x="3069842" y="1754208"/>
                  <a:pt x="3104587" y="1873128"/>
                </a:cubicBezTo>
                <a:cubicBezTo>
                  <a:pt x="3139332" y="1992048"/>
                  <a:pt x="3083128" y="2267659"/>
                  <a:pt x="3104587" y="2396348"/>
                </a:cubicBezTo>
                <a:cubicBezTo>
                  <a:pt x="3126046" y="2525037"/>
                  <a:pt x="3099563" y="2771181"/>
                  <a:pt x="3104587" y="2956194"/>
                </a:cubicBezTo>
                <a:cubicBezTo>
                  <a:pt x="3109611" y="3141207"/>
                  <a:pt x="3086041" y="3319748"/>
                  <a:pt x="3104587" y="3662541"/>
                </a:cubicBezTo>
                <a:cubicBezTo>
                  <a:pt x="2955961" y="3677434"/>
                  <a:pt x="2795408" y="3628810"/>
                  <a:pt x="2587156" y="3662541"/>
                </a:cubicBezTo>
                <a:cubicBezTo>
                  <a:pt x="2378904" y="3696272"/>
                  <a:pt x="2281206" y="3645704"/>
                  <a:pt x="2131816" y="3662541"/>
                </a:cubicBezTo>
                <a:cubicBezTo>
                  <a:pt x="1982426" y="3679378"/>
                  <a:pt x="1754511" y="3621334"/>
                  <a:pt x="1614385" y="3662541"/>
                </a:cubicBezTo>
                <a:cubicBezTo>
                  <a:pt x="1474259" y="3703748"/>
                  <a:pt x="1271058" y="3647230"/>
                  <a:pt x="1034862" y="3662541"/>
                </a:cubicBezTo>
                <a:cubicBezTo>
                  <a:pt x="798666" y="3677852"/>
                  <a:pt x="748572" y="3643592"/>
                  <a:pt x="517431" y="3662541"/>
                </a:cubicBezTo>
                <a:cubicBezTo>
                  <a:pt x="286290" y="3681490"/>
                  <a:pt x="244758" y="3622171"/>
                  <a:pt x="0" y="3662541"/>
                </a:cubicBezTo>
                <a:cubicBezTo>
                  <a:pt x="-7881" y="3460427"/>
                  <a:pt x="46789" y="3340391"/>
                  <a:pt x="0" y="3212572"/>
                </a:cubicBezTo>
                <a:cubicBezTo>
                  <a:pt x="-46789" y="3084753"/>
                  <a:pt x="27964" y="2867341"/>
                  <a:pt x="0" y="2725977"/>
                </a:cubicBezTo>
                <a:cubicBezTo>
                  <a:pt x="-27964" y="2584614"/>
                  <a:pt x="35250" y="2402072"/>
                  <a:pt x="0" y="2129506"/>
                </a:cubicBezTo>
                <a:cubicBezTo>
                  <a:pt x="-35250" y="1856940"/>
                  <a:pt x="39126" y="1864721"/>
                  <a:pt x="0" y="1606286"/>
                </a:cubicBezTo>
                <a:cubicBezTo>
                  <a:pt x="-39126" y="1347851"/>
                  <a:pt x="21603" y="1255785"/>
                  <a:pt x="0" y="1119691"/>
                </a:cubicBezTo>
                <a:cubicBezTo>
                  <a:pt x="-21603" y="983597"/>
                  <a:pt x="9966" y="800725"/>
                  <a:pt x="0" y="706347"/>
                </a:cubicBezTo>
                <a:cubicBezTo>
                  <a:pt x="-9966" y="611969"/>
                  <a:pt x="55685" y="215551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contribuições se dividem em 2 causas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Queima de </a:t>
            </a:r>
            <a:r>
              <a:rPr b="1" lang="pt-BR" sz="2400">
                <a:solidFill>
                  <a:srgbClr val="AB4B0A"/>
                </a:solidFill>
                <a:latin typeface="Arial"/>
                <a:ea typeface="Arial"/>
                <a:cs typeface="Arial"/>
                <a:sym typeface="Arial"/>
              </a:rPr>
              <a:t>combustíveis fósseis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da terra ou </a:t>
            </a:r>
            <a:r>
              <a:rPr b="1" lang="pt-BR" sz="2400">
                <a:solidFill>
                  <a:srgbClr val="F9C098"/>
                </a:solidFill>
                <a:latin typeface="Arial"/>
                <a:ea typeface="Arial"/>
                <a:cs typeface="Arial"/>
                <a:sym typeface="Arial"/>
              </a:rPr>
              <a:t>desmatamento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 - Injustiça</a:t>
            </a:r>
            <a:endParaRPr/>
          </a:p>
        </p:txBody>
      </p:sp>
      <p:pic>
        <p:nvPicPr>
          <p:cNvPr descr="A logo of a university&#10;&#10;Description automatically generated" id="362" name="Google Shape;36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the global warming&#10;&#10;Description automatically generated" id="363" name="Google Shape;36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8068" y="1816588"/>
            <a:ext cx="6995603" cy="494064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2"/>
          <p:cNvSpPr/>
          <p:nvPr/>
        </p:nvSpPr>
        <p:spPr>
          <a:xfrm>
            <a:off x="403790" y="6240639"/>
            <a:ext cx="5001588" cy="471155"/>
          </a:xfrm>
          <a:custGeom>
            <a:rect b="b" l="l" r="r" t="t"/>
            <a:pathLst>
              <a:path extrusionOk="0" h="471155" w="5001588">
                <a:moveTo>
                  <a:pt x="0" y="0"/>
                </a:moveTo>
                <a:cubicBezTo>
                  <a:pt x="139049" y="-46683"/>
                  <a:pt x="398147" y="30753"/>
                  <a:pt x="505716" y="0"/>
                </a:cubicBezTo>
                <a:cubicBezTo>
                  <a:pt x="613285" y="-30753"/>
                  <a:pt x="820747" y="36965"/>
                  <a:pt x="911400" y="0"/>
                </a:cubicBezTo>
                <a:cubicBezTo>
                  <a:pt x="1002053" y="-36965"/>
                  <a:pt x="1393726" y="43962"/>
                  <a:pt x="1567164" y="0"/>
                </a:cubicBezTo>
                <a:cubicBezTo>
                  <a:pt x="1740602" y="-43962"/>
                  <a:pt x="1968123" y="9091"/>
                  <a:pt x="2072880" y="0"/>
                </a:cubicBezTo>
                <a:cubicBezTo>
                  <a:pt x="2177637" y="-9091"/>
                  <a:pt x="2352492" y="2181"/>
                  <a:pt x="2578596" y="0"/>
                </a:cubicBezTo>
                <a:cubicBezTo>
                  <a:pt x="2804700" y="-2181"/>
                  <a:pt x="2974030" y="67312"/>
                  <a:pt x="3234360" y="0"/>
                </a:cubicBezTo>
                <a:cubicBezTo>
                  <a:pt x="3494690" y="-67312"/>
                  <a:pt x="3575907" y="36459"/>
                  <a:pt x="3690060" y="0"/>
                </a:cubicBezTo>
                <a:cubicBezTo>
                  <a:pt x="3804213" y="-36459"/>
                  <a:pt x="4101520" y="57066"/>
                  <a:pt x="4345824" y="0"/>
                </a:cubicBezTo>
                <a:cubicBezTo>
                  <a:pt x="4590128" y="-57066"/>
                  <a:pt x="4684404" y="45857"/>
                  <a:pt x="5001588" y="0"/>
                </a:cubicBezTo>
                <a:cubicBezTo>
                  <a:pt x="5009640" y="105966"/>
                  <a:pt x="4956229" y="342897"/>
                  <a:pt x="5001588" y="471155"/>
                </a:cubicBezTo>
                <a:cubicBezTo>
                  <a:pt x="4729812" y="500885"/>
                  <a:pt x="4558396" y="418392"/>
                  <a:pt x="4445856" y="471155"/>
                </a:cubicBezTo>
                <a:cubicBezTo>
                  <a:pt x="4333316" y="523918"/>
                  <a:pt x="4181418" y="467382"/>
                  <a:pt x="3940140" y="471155"/>
                </a:cubicBezTo>
                <a:cubicBezTo>
                  <a:pt x="3698862" y="474928"/>
                  <a:pt x="3440526" y="406672"/>
                  <a:pt x="3284376" y="471155"/>
                </a:cubicBezTo>
                <a:cubicBezTo>
                  <a:pt x="3128226" y="535638"/>
                  <a:pt x="2869558" y="408641"/>
                  <a:pt x="2628612" y="471155"/>
                </a:cubicBezTo>
                <a:cubicBezTo>
                  <a:pt x="2387666" y="533669"/>
                  <a:pt x="2280441" y="442308"/>
                  <a:pt x="2172912" y="471155"/>
                </a:cubicBezTo>
                <a:cubicBezTo>
                  <a:pt x="2065383" y="500002"/>
                  <a:pt x="1760059" y="453023"/>
                  <a:pt x="1617180" y="471155"/>
                </a:cubicBezTo>
                <a:cubicBezTo>
                  <a:pt x="1474301" y="489287"/>
                  <a:pt x="1149295" y="467433"/>
                  <a:pt x="961416" y="471155"/>
                </a:cubicBezTo>
                <a:cubicBezTo>
                  <a:pt x="773537" y="474877"/>
                  <a:pt x="364753" y="385768"/>
                  <a:pt x="0" y="471155"/>
                </a:cubicBezTo>
                <a:cubicBezTo>
                  <a:pt x="-37534" y="338153"/>
                  <a:pt x="26447" y="12016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Our World in Data (Reino Unido)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3"/>
          <p:cNvSpPr/>
          <p:nvPr/>
        </p:nvSpPr>
        <p:spPr>
          <a:xfrm>
            <a:off x="868559" y="2125173"/>
            <a:ext cx="3601841" cy="2862322"/>
          </a:xfrm>
          <a:custGeom>
            <a:rect b="b" l="l" r="r" t="t"/>
            <a:pathLst>
              <a:path extrusionOk="0" h="2862322" w="3601841">
                <a:moveTo>
                  <a:pt x="0" y="0"/>
                </a:moveTo>
                <a:cubicBezTo>
                  <a:pt x="164391" y="-18207"/>
                  <a:pt x="376957" y="6676"/>
                  <a:pt x="478530" y="0"/>
                </a:cubicBezTo>
                <a:cubicBezTo>
                  <a:pt x="580103" y="-6676"/>
                  <a:pt x="744668" y="39443"/>
                  <a:pt x="885024" y="0"/>
                </a:cubicBezTo>
                <a:cubicBezTo>
                  <a:pt x="1025380" y="-39443"/>
                  <a:pt x="1250120" y="41075"/>
                  <a:pt x="1471609" y="0"/>
                </a:cubicBezTo>
                <a:cubicBezTo>
                  <a:pt x="1693099" y="-41075"/>
                  <a:pt x="1790876" y="9001"/>
                  <a:pt x="1950140" y="0"/>
                </a:cubicBezTo>
                <a:cubicBezTo>
                  <a:pt x="2109404" y="-9001"/>
                  <a:pt x="2281085" y="3006"/>
                  <a:pt x="2428670" y="0"/>
                </a:cubicBezTo>
                <a:cubicBezTo>
                  <a:pt x="2576255" y="-3006"/>
                  <a:pt x="2740180" y="26773"/>
                  <a:pt x="3015255" y="0"/>
                </a:cubicBezTo>
                <a:cubicBezTo>
                  <a:pt x="3290331" y="-26773"/>
                  <a:pt x="3480405" y="67200"/>
                  <a:pt x="3601841" y="0"/>
                </a:cubicBezTo>
                <a:cubicBezTo>
                  <a:pt x="3652878" y="220268"/>
                  <a:pt x="3572952" y="488103"/>
                  <a:pt x="3601841" y="629711"/>
                </a:cubicBezTo>
                <a:cubicBezTo>
                  <a:pt x="3630730" y="771319"/>
                  <a:pt x="3551546" y="988301"/>
                  <a:pt x="3601841" y="1144929"/>
                </a:cubicBezTo>
                <a:cubicBezTo>
                  <a:pt x="3652136" y="1301557"/>
                  <a:pt x="3554551" y="1517039"/>
                  <a:pt x="3601841" y="1660147"/>
                </a:cubicBezTo>
                <a:cubicBezTo>
                  <a:pt x="3649131" y="1803255"/>
                  <a:pt x="3595359" y="1980571"/>
                  <a:pt x="3601841" y="2232611"/>
                </a:cubicBezTo>
                <a:cubicBezTo>
                  <a:pt x="3608323" y="2484651"/>
                  <a:pt x="3576980" y="2562864"/>
                  <a:pt x="3601841" y="2862322"/>
                </a:cubicBezTo>
                <a:cubicBezTo>
                  <a:pt x="3434775" y="2887450"/>
                  <a:pt x="3327922" y="2820416"/>
                  <a:pt x="3195348" y="2862322"/>
                </a:cubicBezTo>
                <a:cubicBezTo>
                  <a:pt x="3062774" y="2904228"/>
                  <a:pt x="2840514" y="2812877"/>
                  <a:pt x="2608762" y="2862322"/>
                </a:cubicBezTo>
                <a:cubicBezTo>
                  <a:pt x="2377010" y="2911767"/>
                  <a:pt x="2260935" y="2839493"/>
                  <a:pt x="2166250" y="2862322"/>
                </a:cubicBezTo>
                <a:cubicBezTo>
                  <a:pt x="2071565" y="2885151"/>
                  <a:pt x="1839981" y="2861121"/>
                  <a:pt x="1651701" y="2862322"/>
                </a:cubicBezTo>
                <a:cubicBezTo>
                  <a:pt x="1463421" y="2863523"/>
                  <a:pt x="1226167" y="2854917"/>
                  <a:pt x="1065116" y="2862322"/>
                </a:cubicBezTo>
                <a:cubicBezTo>
                  <a:pt x="904066" y="2869727"/>
                  <a:pt x="782257" y="2813910"/>
                  <a:pt x="550567" y="2862322"/>
                </a:cubicBezTo>
                <a:cubicBezTo>
                  <a:pt x="318877" y="2910734"/>
                  <a:pt x="119468" y="2856920"/>
                  <a:pt x="0" y="2862322"/>
                </a:cubicBezTo>
                <a:cubicBezTo>
                  <a:pt x="-54499" y="2647418"/>
                  <a:pt x="54810" y="2597990"/>
                  <a:pt x="0" y="2347104"/>
                </a:cubicBezTo>
                <a:cubicBezTo>
                  <a:pt x="-54810" y="2096218"/>
                  <a:pt x="52212" y="1915379"/>
                  <a:pt x="0" y="1803263"/>
                </a:cubicBezTo>
                <a:cubicBezTo>
                  <a:pt x="-52212" y="1691147"/>
                  <a:pt x="7439" y="1374630"/>
                  <a:pt x="0" y="1173552"/>
                </a:cubicBezTo>
                <a:cubicBezTo>
                  <a:pt x="-7439" y="972474"/>
                  <a:pt x="57176" y="774452"/>
                  <a:pt x="0" y="601088"/>
                </a:cubicBezTo>
                <a:cubicBezTo>
                  <a:pt x="-57176" y="427724"/>
                  <a:pt x="35085" y="138539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 os impactos são: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✔"/>
            </a:pPr>
            <a:r>
              <a:rPr b="1" lang="pt-BR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Maiores</a:t>
            </a:r>
            <a:r>
              <a:rPr lang="pt-BR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nos países </a:t>
            </a:r>
            <a:r>
              <a:rPr b="1" lang="pt-BR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pobres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✔"/>
            </a:pPr>
            <a:r>
              <a:rPr b="1" lang="pt-BR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Menor</a:t>
            </a:r>
            <a:r>
              <a:rPr lang="pt-BR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nos países </a:t>
            </a:r>
            <a:r>
              <a:rPr b="1" lang="pt-BR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ricos</a:t>
            </a:r>
            <a:endParaRPr/>
          </a:p>
        </p:txBody>
      </p:sp>
      <p:sp>
        <p:nvSpPr>
          <p:cNvPr id="371" name="Google Shape;371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 - Injustiça</a:t>
            </a:r>
            <a:endParaRPr/>
          </a:p>
        </p:txBody>
      </p:sp>
      <p:pic>
        <p:nvPicPr>
          <p:cNvPr descr="A logo of a university&#10;&#10;Description automatically generated" id="372" name="Google Shape;37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the world with different colored countries/regions&#10;&#10;Description automatically generated" id="373" name="Google Shape;37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512" y="1826952"/>
            <a:ext cx="7275859" cy="434725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3"/>
          <p:cNvSpPr/>
          <p:nvPr/>
        </p:nvSpPr>
        <p:spPr>
          <a:xfrm>
            <a:off x="6827882" y="5894274"/>
            <a:ext cx="3405052" cy="461665"/>
          </a:xfrm>
          <a:custGeom>
            <a:rect b="b" l="l" r="r" t="t"/>
            <a:pathLst>
              <a:path extrusionOk="0" h="461665" w="3405052">
                <a:moveTo>
                  <a:pt x="0" y="0"/>
                </a:moveTo>
                <a:cubicBezTo>
                  <a:pt x="195970" y="-4419"/>
                  <a:pt x="304440" y="10273"/>
                  <a:pt x="533458" y="0"/>
                </a:cubicBezTo>
                <a:cubicBezTo>
                  <a:pt x="762476" y="-10273"/>
                  <a:pt x="834771" y="3655"/>
                  <a:pt x="998815" y="0"/>
                </a:cubicBezTo>
                <a:cubicBezTo>
                  <a:pt x="1162859" y="-3655"/>
                  <a:pt x="1411552" y="40289"/>
                  <a:pt x="1634425" y="0"/>
                </a:cubicBezTo>
                <a:cubicBezTo>
                  <a:pt x="1857298" y="-40289"/>
                  <a:pt x="2039707" y="63330"/>
                  <a:pt x="2167883" y="0"/>
                </a:cubicBezTo>
                <a:cubicBezTo>
                  <a:pt x="2296059" y="-63330"/>
                  <a:pt x="2447063" y="61664"/>
                  <a:pt x="2701341" y="0"/>
                </a:cubicBezTo>
                <a:cubicBezTo>
                  <a:pt x="2955619" y="-61664"/>
                  <a:pt x="3198832" y="4837"/>
                  <a:pt x="3405052" y="0"/>
                </a:cubicBezTo>
                <a:cubicBezTo>
                  <a:pt x="3426731" y="179957"/>
                  <a:pt x="3394051" y="253348"/>
                  <a:pt x="3405052" y="461665"/>
                </a:cubicBezTo>
                <a:cubicBezTo>
                  <a:pt x="3167033" y="492783"/>
                  <a:pt x="2979724" y="453979"/>
                  <a:pt x="2837543" y="461665"/>
                </a:cubicBezTo>
                <a:cubicBezTo>
                  <a:pt x="2695362" y="469351"/>
                  <a:pt x="2479340" y="413085"/>
                  <a:pt x="2372186" y="461665"/>
                </a:cubicBezTo>
                <a:cubicBezTo>
                  <a:pt x="2265032" y="510245"/>
                  <a:pt x="1953293" y="398640"/>
                  <a:pt x="1804678" y="461665"/>
                </a:cubicBezTo>
                <a:cubicBezTo>
                  <a:pt x="1656063" y="524690"/>
                  <a:pt x="1379717" y="430782"/>
                  <a:pt x="1237169" y="461665"/>
                </a:cubicBezTo>
                <a:cubicBezTo>
                  <a:pt x="1094621" y="492548"/>
                  <a:pt x="888683" y="397973"/>
                  <a:pt x="703711" y="461665"/>
                </a:cubicBezTo>
                <a:cubicBezTo>
                  <a:pt x="518739" y="525357"/>
                  <a:pt x="229046" y="390978"/>
                  <a:pt x="0" y="461665"/>
                </a:cubicBezTo>
                <a:cubicBezTo>
                  <a:pt x="-30186" y="313245"/>
                  <a:pt x="31560" y="111239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Exemplo: Agricultura</a:t>
            </a:r>
            <a:endParaRPr/>
          </a:p>
        </p:txBody>
      </p:sp>
      <p:pic>
        <p:nvPicPr>
          <p:cNvPr descr="A black and white symbol of a balance&#10;&#10;AI-generated content may be incorrect." id="375" name="Google Shape;37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92800" y="4508500"/>
            <a:ext cx="977900" cy="9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/>
          <p:nvPr/>
        </p:nvSpPr>
        <p:spPr>
          <a:xfrm>
            <a:off x="1663501" y="2118122"/>
            <a:ext cx="3105270" cy="1733808"/>
          </a:xfrm>
          <a:custGeom>
            <a:rect b="b" l="l" r="r" t="t"/>
            <a:pathLst>
              <a:path extrusionOk="0" h="1733808" w="3105270">
                <a:moveTo>
                  <a:pt x="0" y="0"/>
                </a:moveTo>
                <a:cubicBezTo>
                  <a:pt x="131362" y="-47033"/>
                  <a:pt x="311181" y="2202"/>
                  <a:pt x="486492" y="0"/>
                </a:cubicBezTo>
                <a:cubicBezTo>
                  <a:pt x="661803" y="-2202"/>
                  <a:pt x="810335" y="49603"/>
                  <a:pt x="910879" y="0"/>
                </a:cubicBezTo>
                <a:cubicBezTo>
                  <a:pt x="1011423" y="-49603"/>
                  <a:pt x="1280872" y="37258"/>
                  <a:pt x="1490530" y="0"/>
                </a:cubicBezTo>
                <a:cubicBezTo>
                  <a:pt x="1700188" y="-37258"/>
                  <a:pt x="1866347" y="6449"/>
                  <a:pt x="1977022" y="0"/>
                </a:cubicBezTo>
                <a:cubicBezTo>
                  <a:pt x="2087697" y="-6449"/>
                  <a:pt x="2249485" y="42093"/>
                  <a:pt x="2463514" y="0"/>
                </a:cubicBezTo>
                <a:cubicBezTo>
                  <a:pt x="2677543" y="-42093"/>
                  <a:pt x="2916431" y="69681"/>
                  <a:pt x="3105270" y="0"/>
                </a:cubicBezTo>
                <a:cubicBezTo>
                  <a:pt x="3126269" y="142784"/>
                  <a:pt x="3047503" y="425892"/>
                  <a:pt x="3105270" y="543260"/>
                </a:cubicBezTo>
                <a:cubicBezTo>
                  <a:pt x="3163037" y="660628"/>
                  <a:pt x="3103883" y="927684"/>
                  <a:pt x="3105270" y="1121196"/>
                </a:cubicBezTo>
                <a:cubicBezTo>
                  <a:pt x="3106657" y="1314708"/>
                  <a:pt x="3098247" y="1443601"/>
                  <a:pt x="3105270" y="1733808"/>
                </a:cubicBezTo>
                <a:cubicBezTo>
                  <a:pt x="2956580" y="1774341"/>
                  <a:pt x="2847995" y="1682520"/>
                  <a:pt x="2649830" y="1733808"/>
                </a:cubicBezTo>
                <a:cubicBezTo>
                  <a:pt x="2451665" y="1785096"/>
                  <a:pt x="2320239" y="1707212"/>
                  <a:pt x="2132285" y="1733808"/>
                </a:cubicBezTo>
                <a:cubicBezTo>
                  <a:pt x="1944332" y="1760404"/>
                  <a:pt x="1868228" y="1681644"/>
                  <a:pt x="1645793" y="1733808"/>
                </a:cubicBezTo>
                <a:cubicBezTo>
                  <a:pt x="1423358" y="1785972"/>
                  <a:pt x="1234943" y="1733530"/>
                  <a:pt x="1066143" y="1733808"/>
                </a:cubicBezTo>
                <a:cubicBezTo>
                  <a:pt x="897343" y="1734086"/>
                  <a:pt x="705913" y="1716617"/>
                  <a:pt x="486492" y="1733808"/>
                </a:cubicBezTo>
                <a:cubicBezTo>
                  <a:pt x="267071" y="1750999"/>
                  <a:pt x="120226" y="1689903"/>
                  <a:pt x="0" y="1733808"/>
                </a:cubicBezTo>
                <a:cubicBezTo>
                  <a:pt x="-48897" y="1613745"/>
                  <a:pt x="25882" y="1423410"/>
                  <a:pt x="0" y="1155872"/>
                </a:cubicBezTo>
                <a:cubicBezTo>
                  <a:pt x="-25882" y="888334"/>
                  <a:pt x="32448" y="711999"/>
                  <a:pt x="0" y="595274"/>
                </a:cubicBezTo>
                <a:cubicBezTo>
                  <a:pt x="-32448" y="478549"/>
                  <a:pt x="48576" y="22156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Aumento das emissões dos </a:t>
            </a:r>
            <a:r>
              <a:rPr b="0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gases</a:t>
            </a:r>
            <a:r>
              <a:rPr b="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efeito estufa (GEE)</a:t>
            </a:r>
            <a:endParaRPr/>
          </a:p>
        </p:txBody>
      </p:sp>
      <p:pic>
        <p:nvPicPr>
          <p:cNvPr descr="A logo of a university&#10;&#10;Description automatically generated" id="182" name="Google Shape;1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</a:t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1017831" y="2280629"/>
            <a:ext cx="503999" cy="504000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the global monitoring laboratory&#10;&#10;AI-generated content may be incorrect." id="185" name="Google Shape;18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5513" y="1813367"/>
            <a:ext cx="6726177" cy="504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/>
          <p:nvPr/>
        </p:nvSpPr>
        <p:spPr>
          <a:xfrm>
            <a:off x="785754" y="6229064"/>
            <a:ext cx="5001588" cy="471155"/>
          </a:xfrm>
          <a:custGeom>
            <a:rect b="b" l="l" r="r" t="t"/>
            <a:pathLst>
              <a:path extrusionOk="0" h="471155" w="5001588">
                <a:moveTo>
                  <a:pt x="0" y="0"/>
                </a:moveTo>
                <a:cubicBezTo>
                  <a:pt x="139049" y="-46683"/>
                  <a:pt x="398147" y="30753"/>
                  <a:pt x="505716" y="0"/>
                </a:cubicBezTo>
                <a:cubicBezTo>
                  <a:pt x="613285" y="-30753"/>
                  <a:pt x="820747" y="36965"/>
                  <a:pt x="911400" y="0"/>
                </a:cubicBezTo>
                <a:cubicBezTo>
                  <a:pt x="1002053" y="-36965"/>
                  <a:pt x="1393726" y="43962"/>
                  <a:pt x="1567164" y="0"/>
                </a:cubicBezTo>
                <a:cubicBezTo>
                  <a:pt x="1740602" y="-43962"/>
                  <a:pt x="1968123" y="9091"/>
                  <a:pt x="2072880" y="0"/>
                </a:cubicBezTo>
                <a:cubicBezTo>
                  <a:pt x="2177637" y="-9091"/>
                  <a:pt x="2352492" y="2181"/>
                  <a:pt x="2578596" y="0"/>
                </a:cubicBezTo>
                <a:cubicBezTo>
                  <a:pt x="2804700" y="-2181"/>
                  <a:pt x="2974030" y="67312"/>
                  <a:pt x="3234360" y="0"/>
                </a:cubicBezTo>
                <a:cubicBezTo>
                  <a:pt x="3494690" y="-67312"/>
                  <a:pt x="3575907" y="36459"/>
                  <a:pt x="3690060" y="0"/>
                </a:cubicBezTo>
                <a:cubicBezTo>
                  <a:pt x="3804213" y="-36459"/>
                  <a:pt x="4101520" y="57066"/>
                  <a:pt x="4345824" y="0"/>
                </a:cubicBezTo>
                <a:cubicBezTo>
                  <a:pt x="4590128" y="-57066"/>
                  <a:pt x="4684404" y="45857"/>
                  <a:pt x="5001588" y="0"/>
                </a:cubicBezTo>
                <a:cubicBezTo>
                  <a:pt x="5009640" y="105966"/>
                  <a:pt x="4956229" y="342897"/>
                  <a:pt x="5001588" y="471155"/>
                </a:cubicBezTo>
                <a:cubicBezTo>
                  <a:pt x="4729812" y="500885"/>
                  <a:pt x="4558396" y="418392"/>
                  <a:pt x="4445856" y="471155"/>
                </a:cubicBezTo>
                <a:cubicBezTo>
                  <a:pt x="4333316" y="523918"/>
                  <a:pt x="4181418" y="467382"/>
                  <a:pt x="3940140" y="471155"/>
                </a:cubicBezTo>
                <a:cubicBezTo>
                  <a:pt x="3698862" y="474928"/>
                  <a:pt x="3440526" y="406672"/>
                  <a:pt x="3284376" y="471155"/>
                </a:cubicBezTo>
                <a:cubicBezTo>
                  <a:pt x="3128226" y="535638"/>
                  <a:pt x="2869558" y="408641"/>
                  <a:pt x="2628612" y="471155"/>
                </a:cubicBezTo>
                <a:cubicBezTo>
                  <a:pt x="2387666" y="533669"/>
                  <a:pt x="2280441" y="442308"/>
                  <a:pt x="2172912" y="471155"/>
                </a:cubicBezTo>
                <a:cubicBezTo>
                  <a:pt x="2065383" y="500002"/>
                  <a:pt x="1760059" y="453023"/>
                  <a:pt x="1617180" y="471155"/>
                </a:cubicBezTo>
                <a:cubicBezTo>
                  <a:pt x="1474301" y="489287"/>
                  <a:pt x="1149295" y="467433"/>
                  <a:pt x="961416" y="471155"/>
                </a:cubicBezTo>
                <a:cubicBezTo>
                  <a:pt x="773537" y="474877"/>
                  <a:pt x="364753" y="385768"/>
                  <a:pt x="0" y="471155"/>
                </a:cubicBezTo>
                <a:cubicBezTo>
                  <a:pt x="-37534" y="338153"/>
                  <a:pt x="26447" y="12016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NOAA (Agência Americana)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/>
          <p:nvPr/>
        </p:nvSpPr>
        <p:spPr>
          <a:xfrm>
            <a:off x="843159" y="2017156"/>
            <a:ext cx="3104587" cy="3592261"/>
          </a:xfrm>
          <a:custGeom>
            <a:rect b="b" l="l" r="r" t="t"/>
            <a:pathLst>
              <a:path extrusionOk="0" h="3592261" w="3104587">
                <a:moveTo>
                  <a:pt x="0" y="0"/>
                </a:moveTo>
                <a:cubicBezTo>
                  <a:pt x="113931" y="-13589"/>
                  <a:pt x="375220" y="5097"/>
                  <a:pt x="486385" y="0"/>
                </a:cubicBezTo>
                <a:cubicBezTo>
                  <a:pt x="597551" y="-5097"/>
                  <a:pt x="747852" y="24528"/>
                  <a:pt x="910679" y="0"/>
                </a:cubicBezTo>
                <a:cubicBezTo>
                  <a:pt x="1073506" y="-24528"/>
                  <a:pt x="1270889" y="21963"/>
                  <a:pt x="1490202" y="0"/>
                </a:cubicBezTo>
                <a:cubicBezTo>
                  <a:pt x="1709515" y="-21963"/>
                  <a:pt x="1743952" y="8798"/>
                  <a:pt x="1976587" y="0"/>
                </a:cubicBezTo>
                <a:cubicBezTo>
                  <a:pt x="2209222" y="-8798"/>
                  <a:pt x="2327716" y="41316"/>
                  <a:pt x="2462972" y="0"/>
                </a:cubicBezTo>
                <a:cubicBezTo>
                  <a:pt x="2598228" y="-41316"/>
                  <a:pt x="2873268" y="19934"/>
                  <a:pt x="3104587" y="0"/>
                </a:cubicBezTo>
                <a:cubicBezTo>
                  <a:pt x="3137557" y="207467"/>
                  <a:pt x="3051972" y="409548"/>
                  <a:pt x="3104587" y="526865"/>
                </a:cubicBezTo>
                <a:cubicBezTo>
                  <a:pt x="3157202" y="644182"/>
                  <a:pt x="3044654" y="851281"/>
                  <a:pt x="3104587" y="1125575"/>
                </a:cubicBezTo>
                <a:cubicBezTo>
                  <a:pt x="3164520" y="1399869"/>
                  <a:pt x="3070286" y="1393190"/>
                  <a:pt x="3104587" y="1652440"/>
                </a:cubicBezTo>
                <a:cubicBezTo>
                  <a:pt x="3138888" y="1911691"/>
                  <a:pt x="3077211" y="1967814"/>
                  <a:pt x="3104587" y="2179305"/>
                </a:cubicBezTo>
                <a:cubicBezTo>
                  <a:pt x="3131963" y="2390796"/>
                  <a:pt x="3068699" y="2635462"/>
                  <a:pt x="3104587" y="2778015"/>
                </a:cubicBezTo>
                <a:cubicBezTo>
                  <a:pt x="3140475" y="2920568"/>
                  <a:pt x="3076511" y="3341321"/>
                  <a:pt x="3104587" y="3592261"/>
                </a:cubicBezTo>
                <a:cubicBezTo>
                  <a:pt x="2961820" y="3628517"/>
                  <a:pt x="2775172" y="3547147"/>
                  <a:pt x="2680293" y="3592261"/>
                </a:cubicBezTo>
                <a:cubicBezTo>
                  <a:pt x="2585414" y="3637375"/>
                  <a:pt x="2282519" y="3585130"/>
                  <a:pt x="2100771" y="3592261"/>
                </a:cubicBezTo>
                <a:cubicBezTo>
                  <a:pt x="1919023" y="3599392"/>
                  <a:pt x="1794821" y="3575424"/>
                  <a:pt x="1645431" y="3592261"/>
                </a:cubicBezTo>
                <a:cubicBezTo>
                  <a:pt x="1496041" y="3609098"/>
                  <a:pt x="1268126" y="3551054"/>
                  <a:pt x="1128000" y="3592261"/>
                </a:cubicBezTo>
                <a:cubicBezTo>
                  <a:pt x="987874" y="3633468"/>
                  <a:pt x="784673" y="3576950"/>
                  <a:pt x="548477" y="3592261"/>
                </a:cubicBezTo>
                <a:cubicBezTo>
                  <a:pt x="312281" y="3607572"/>
                  <a:pt x="237062" y="3587251"/>
                  <a:pt x="0" y="3592261"/>
                </a:cubicBezTo>
                <a:cubicBezTo>
                  <a:pt x="-4485" y="3440153"/>
                  <a:pt x="29522" y="3303761"/>
                  <a:pt x="0" y="3101319"/>
                </a:cubicBezTo>
                <a:cubicBezTo>
                  <a:pt x="-29522" y="2898877"/>
                  <a:pt x="41631" y="2751428"/>
                  <a:pt x="0" y="2574454"/>
                </a:cubicBezTo>
                <a:cubicBezTo>
                  <a:pt x="-41631" y="2397480"/>
                  <a:pt x="18327" y="2262005"/>
                  <a:pt x="0" y="2011666"/>
                </a:cubicBezTo>
                <a:cubicBezTo>
                  <a:pt x="-18327" y="1761327"/>
                  <a:pt x="64110" y="1650572"/>
                  <a:pt x="0" y="1341111"/>
                </a:cubicBezTo>
                <a:cubicBezTo>
                  <a:pt x="-64110" y="1031651"/>
                  <a:pt x="44346" y="874671"/>
                  <a:pt x="0" y="742401"/>
                </a:cubicBezTo>
                <a:cubicBezTo>
                  <a:pt x="-44346" y="610131"/>
                  <a:pt x="50227" y="278186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360000" lIns="91425" spcFirstLastPara="1" rIns="91425" wrap="square" tIns="1800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Demora maior para diminuição das emissões</a:t>
            </a:r>
            <a:endParaRPr/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Transição mais abrupta</a:t>
            </a:r>
            <a:endParaRPr/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Pior para a economia</a:t>
            </a:r>
            <a:endParaRPr/>
          </a:p>
        </p:txBody>
      </p:sp>
      <p:sp>
        <p:nvSpPr>
          <p:cNvPr id="382" name="Google Shape;38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 - Injustiça</a:t>
            </a:r>
            <a:endParaRPr/>
          </a:p>
        </p:txBody>
      </p:sp>
      <p:pic>
        <p:nvPicPr>
          <p:cNvPr descr="A logo of a university&#10;&#10;Description automatically generated" id="383" name="Google Shape;38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9699" y="2159000"/>
            <a:ext cx="7423231" cy="319686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4"/>
          <p:cNvSpPr/>
          <p:nvPr/>
        </p:nvSpPr>
        <p:spPr>
          <a:xfrm>
            <a:off x="4072794" y="5617441"/>
            <a:ext cx="6774022" cy="461665"/>
          </a:xfrm>
          <a:custGeom>
            <a:rect b="b" l="l" r="r" t="t"/>
            <a:pathLst>
              <a:path extrusionOk="0" h="461665" w="6774022">
                <a:moveTo>
                  <a:pt x="0" y="0"/>
                </a:moveTo>
                <a:cubicBezTo>
                  <a:pt x="172186" y="-31028"/>
                  <a:pt x="281967" y="36516"/>
                  <a:pt x="496762" y="0"/>
                </a:cubicBezTo>
                <a:cubicBezTo>
                  <a:pt x="711557" y="-36516"/>
                  <a:pt x="706266" y="21844"/>
                  <a:pt x="858043" y="0"/>
                </a:cubicBezTo>
                <a:cubicBezTo>
                  <a:pt x="1009820" y="-21844"/>
                  <a:pt x="1265506" y="19722"/>
                  <a:pt x="1558025" y="0"/>
                </a:cubicBezTo>
                <a:cubicBezTo>
                  <a:pt x="1850544" y="-19722"/>
                  <a:pt x="1887270" y="19365"/>
                  <a:pt x="2054787" y="0"/>
                </a:cubicBezTo>
                <a:cubicBezTo>
                  <a:pt x="2222304" y="-19365"/>
                  <a:pt x="2382895" y="16928"/>
                  <a:pt x="2551548" y="0"/>
                </a:cubicBezTo>
                <a:cubicBezTo>
                  <a:pt x="2720201" y="-16928"/>
                  <a:pt x="2946268" y="58289"/>
                  <a:pt x="3251531" y="0"/>
                </a:cubicBezTo>
                <a:cubicBezTo>
                  <a:pt x="3556794" y="-58289"/>
                  <a:pt x="3559369" y="19202"/>
                  <a:pt x="3680552" y="0"/>
                </a:cubicBezTo>
                <a:cubicBezTo>
                  <a:pt x="3801735" y="-19202"/>
                  <a:pt x="4095499" y="67188"/>
                  <a:pt x="4380534" y="0"/>
                </a:cubicBezTo>
                <a:cubicBezTo>
                  <a:pt x="4665569" y="-67188"/>
                  <a:pt x="4861753" y="54207"/>
                  <a:pt x="5080517" y="0"/>
                </a:cubicBezTo>
                <a:cubicBezTo>
                  <a:pt x="5299281" y="-54207"/>
                  <a:pt x="5462476" y="1125"/>
                  <a:pt x="5645018" y="0"/>
                </a:cubicBezTo>
                <a:cubicBezTo>
                  <a:pt x="5827560" y="-1125"/>
                  <a:pt x="6537243" y="110482"/>
                  <a:pt x="6774022" y="0"/>
                </a:cubicBezTo>
                <a:cubicBezTo>
                  <a:pt x="6786033" y="186666"/>
                  <a:pt x="6773843" y="321628"/>
                  <a:pt x="6774022" y="461665"/>
                </a:cubicBezTo>
                <a:cubicBezTo>
                  <a:pt x="6663666" y="480662"/>
                  <a:pt x="6566907" y="426848"/>
                  <a:pt x="6412741" y="461665"/>
                </a:cubicBezTo>
                <a:cubicBezTo>
                  <a:pt x="6258575" y="496482"/>
                  <a:pt x="5871069" y="430636"/>
                  <a:pt x="5712759" y="461665"/>
                </a:cubicBezTo>
                <a:cubicBezTo>
                  <a:pt x="5554449" y="492694"/>
                  <a:pt x="5383037" y="452276"/>
                  <a:pt x="5283737" y="461665"/>
                </a:cubicBezTo>
                <a:cubicBezTo>
                  <a:pt x="5184437" y="471054"/>
                  <a:pt x="4906279" y="402922"/>
                  <a:pt x="4719235" y="461665"/>
                </a:cubicBezTo>
                <a:cubicBezTo>
                  <a:pt x="4532191" y="520408"/>
                  <a:pt x="4257589" y="446673"/>
                  <a:pt x="4019253" y="461665"/>
                </a:cubicBezTo>
                <a:cubicBezTo>
                  <a:pt x="3780917" y="476657"/>
                  <a:pt x="3729392" y="447803"/>
                  <a:pt x="3454751" y="461665"/>
                </a:cubicBezTo>
                <a:cubicBezTo>
                  <a:pt x="3180110" y="475527"/>
                  <a:pt x="3222443" y="456403"/>
                  <a:pt x="3093470" y="461665"/>
                </a:cubicBezTo>
                <a:cubicBezTo>
                  <a:pt x="2964497" y="466927"/>
                  <a:pt x="2838840" y="419376"/>
                  <a:pt x="2664449" y="461665"/>
                </a:cubicBezTo>
                <a:cubicBezTo>
                  <a:pt x="2490058" y="503954"/>
                  <a:pt x="2227643" y="427094"/>
                  <a:pt x="1964466" y="461665"/>
                </a:cubicBezTo>
                <a:cubicBezTo>
                  <a:pt x="1701289" y="496236"/>
                  <a:pt x="1671002" y="452932"/>
                  <a:pt x="1399965" y="461665"/>
                </a:cubicBezTo>
                <a:cubicBezTo>
                  <a:pt x="1128928" y="470398"/>
                  <a:pt x="1130488" y="422951"/>
                  <a:pt x="970943" y="461665"/>
                </a:cubicBezTo>
                <a:cubicBezTo>
                  <a:pt x="811398" y="500379"/>
                  <a:pt x="287859" y="397565"/>
                  <a:pt x="0" y="461665"/>
                </a:cubicBezTo>
                <a:cubicBezTo>
                  <a:pt x="-51355" y="347363"/>
                  <a:pt x="20885" y="95506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Pior para os mais pobres </a:t>
            </a:r>
            <a:endParaRPr/>
          </a:p>
        </p:txBody>
      </p:sp>
      <p:pic>
        <p:nvPicPr>
          <p:cNvPr descr="A black background with a black square&#10;&#10;Description automatically generated with medium confidence" id="386" name="Google Shape;38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8657" y="2362865"/>
            <a:ext cx="596900" cy="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 - Soluções</a:t>
            </a:r>
            <a:endParaRPr/>
          </a:p>
        </p:txBody>
      </p:sp>
      <p:pic>
        <p:nvPicPr>
          <p:cNvPr descr="A logo of a university&#10;&#10;Description automatically generated" id="393" name="Google Shape;39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5"/>
          <p:cNvSpPr txBox="1"/>
          <p:nvPr/>
        </p:nvSpPr>
        <p:spPr>
          <a:xfrm>
            <a:off x="573376" y="2094225"/>
            <a:ext cx="3379200" cy="2247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lang="pt-BR" sz="2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Políticas e ações de </a:t>
            </a:r>
            <a:r>
              <a:rPr b="1" lang="pt-BR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adaptação</a:t>
            </a:r>
            <a:r>
              <a:rPr lang="pt-BR" sz="2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para proteger os trabalhadores dessas condições</a:t>
            </a:r>
            <a:endParaRPr/>
          </a:p>
        </p:txBody>
      </p:sp>
      <p:sp>
        <p:nvSpPr>
          <p:cNvPr id="395" name="Google Shape;395;p45"/>
          <p:cNvSpPr txBox="1"/>
          <p:nvPr/>
        </p:nvSpPr>
        <p:spPr>
          <a:xfrm>
            <a:off x="4269627" y="2121550"/>
            <a:ext cx="4157700" cy="2247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lang="pt-BR" sz="2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Uma estratégia geral para </a:t>
            </a:r>
            <a:r>
              <a:rPr b="1" lang="pt-BR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mitigar</a:t>
            </a:r>
            <a:r>
              <a:rPr lang="pt-BR" sz="2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as mudanças climáticas e limitar novos aumentos de temperatura</a:t>
            </a:r>
            <a:endParaRPr/>
          </a:p>
        </p:txBody>
      </p:sp>
      <p:sp>
        <p:nvSpPr>
          <p:cNvPr id="396" name="Google Shape;396;p45"/>
          <p:cNvSpPr txBox="1"/>
          <p:nvPr/>
        </p:nvSpPr>
        <p:spPr>
          <a:xfrm>
            <a:off x="573375" y="4658400"/>
            <a:ext cx="7854000" cy="18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pt-BR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Reformas estruturais </a:t>
            </a:r>
            <a:r>
              <a:rPr lang="pt-BR" sz="2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para ajudar os trabalhadores a realizar a transição para outros setores e </a:t>
            </a:r>
            <a:r>
              <a:rPr lang="pt-BR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medidas de preparação </a:t>
            </a:r>
            <a:r>
              <a:rPr lang="pt-BR" sz="2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para riscos climáticos </a:t>
            </a:r>
            <a:endParaRPr/>
          </a:p>
        </p:txBody>
      </p:sp>
      <p:pic>
        <p:nvPicPr>
          <p:cNvPr descr="A black background with a black square&#10;&#10;AI-generated content may be incorrect." id="397" name="Google Shape;39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5600" y="2235200"/>
            <a:ext cx="4025900" cy="40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 - Soluções</a:t>
            </a:r>
            <a:endParaRPr/>
          </a:p>
        </p:txBody>
      </p:sp>
      <p:pic>
        <p:nvPicPr>
          <p:cNvPr descr="A logo of a university&#10;&#10;Description automatically generated" id="404" name="Google Shape;40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green transition&#10;&#10;Description automatically generated" id="405" name="Google Shape;40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215" y="1900988"/>
            <a:ext cx="7812009" cy="471637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6"/>
          <p:cNvSpPr txBox="1"/>
          <p:nvPr/>
        </p:nvSpPr>
        <p:spPr>
          <a:xfrm>
            <a:off x="8633072" y="2090172"/>
            <a:ext cx="2656270" cy="26776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lang="pt-BR" sz="2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 transição verde Implica em </a:t>
            </a:r>
            <a:r>
              <a:rPr b="1" lang="pt-BR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melhorias </a:t>
            </a:r>
            <a:r>
              <a:rPr lang="pt-BR" sz="2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para os trabalhadores e economia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 - Soluções</a:t>
            </a:r>
            <a:endParaRPr/>
          </a:p>
        </p:txBody>
      </p:sp>
      <p:pic>
        <p:nvPicPr>
          <p:cNvPr descr="A logo of a university&#10;&#10;Description automatically generated" id="413" name="Google Shape;41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4475" y="1840832"/>
            <a:ext cx="5815011" cy="489685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7"/>
          <p:cNvSpPr txBox="1"/>
          <p:nvPr/>
        </p:nvSpPr>
        <p:spPr>
          <a:xfrm>
            <a:off x="8633072" y="2090172"/>
            <a:ext cx="2656270" cy="26776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lang="pt-BR" sz="2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 transição verde Implica em </a:t>
            </a:r>
            <a:r>
              <a:rPr b="1" lang="pt-BR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melhorias</a:t>
            </a:r>
            <a:r>
              <a:rPr lang="pt-BR" sz="2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para os trabalhadores e economia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8"/>
          <p:cNvSpPr txBox="1"/>
          <p:nvPr/>
        </p:nvSpPr>
        <p:spPr>
          <a:xfrm>
            <a:off x="6599578" y="2985518"/>
            <a:ext cx="4906626" cy="1544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Regina R. Rodrigues</a:t>
            </a:r>
            <a:endParaRPr/>
          </a:p>
          <a:p>
            <a:pPr indent="0" lvl="0" marL="0" marR="0" rtl="0" algn="l">
              <a:lnSpc>
                <a:spcPct val="122142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Universidade Federal de Santa Catarina (UFSC)</a:t>
            </a:r>
            <a:endParaRPr/>
          </a:p>
        </p:txBody>
      </p:sp>
      <p:pic>
        <p:nvPicPr>
          <p:cNvPr id="421" name="Google Shape;42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886" y="-46858"/>
            <a:ext cx="6110295" cy="691574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8"/>
          <p:cNvSpPr/>
          <p:nvPr/>
        </p:nvSpPr>
        <p:spPr>
          <a:xfrm>
            <a:off x="7033326" y="5277575"/>
            <a:ext cx="4225286" cy="1200329"/>
          </a:xfrm>
          <a:custGeom>
            <a:rect b="b" l="l" r="r" t="t"/>
            <a:pathLst>
              <a:path extrusionOk="0" h="1200329" w="3521072">
                <a:moveTo>
                  <a:pt x="0" y="0"/>
                </a:moveTo>
                <a:cubicBezTo>
                  <a:pt x="218554" y="-20117"/>
                  <a:pt x="280451" y="27198"/>
                  <a:pt x="551635" y="0"/>
                </a:cubicBezTo>
                <a:cubicBezTo>
                  <a:pt x="822819" y="-27198"/>
                  <a:pt x="797222" y="19742"/>
                  <a:pt x="1032848" y="0"/>
                </a:cubicBezTo>
                <a:cubicBezTo>
                  <a:pt x="1268474" y="-19742"/>
                  <a:pt x="1557183" y="71203"/>
                  <a:pt x="1690115" y="0"/>
                </a:cubicBezTo>
                <a:cubicBezTo>
                  <a:pt x="1823047" y="-71203"/>
                  <a:pt x="2012773" y="32244"/>
                  <a:pt x="2241749" y="0"/>
                </a:cubicBezTo>
                <a:cubicBezTo>
                  <a:pt x="2470725" y="-32244"/>
                  <a:pt x="2647040" y="52126"/>
                  <a:pt x="2793384" y="0"/>
                </a:cubicBezTo>
                <a:cubicBezTo>
                  <a:pt x="2939728" y="-52126"/>
                  <a:pt x="3365595" y="66367"/>
                  <a:pt x="3521072" y="0"/>
                </a:cubicBezTo>
                <a:cubicBezTo>
                  <a:pt x="3551858" y="80270"/>
                  <a:pt x="3502843" y="297252"/>
                  <a:pt x="3521072" y="376103"/>
                </a:cubicBezTo>
                <a:cubicBezTo>
                  <a:pt x="3539301" y="454954"/>
                  <a:pt x="3489194" y="601169"/>
                  <a:pt x="3521072" y="776213"/>
                </a:cubicBezTo>
                <a:cubicBezTo>
                  <a:pt x="3552950" y="951257"/>
                  <a:pt x="3480120" y="1100581"/>
                  <a:pt x="3521072" y="1200329"/>
                </a:cubicBezTo>
                <a:cubicBezTo>
                  <a:pt x="3277155" y="1215648"/>
                  <a:pt x="3216323" y="1192011"/>
                  <a:pt x="3004648" y="1200329"/>
                </a:cubicBezTo>
                <a:cubicBezTo>
                  <a:pt x="2792973" y="1208647"/>
                  <a:pt x="2580726" y="1139410"/>
                  <a:pt x="2417803" y="1200329"/>
                </a:cubicBezTo>
                <a:cubicBezTo>
                  <a:pt x="2254880" y="1261248"/>
                  <a:pt x="2045157" y="1188555"/>
                  <a:pt x="1866168" y="1200329"/>
                </a:cubicBezTo>
                <a:cubicBezTo>
                  <a:pt x="1687179" y="1212103"/>
                  <a:pt x="1431408" y="1167839"/>
                  <a:pt x="1208901" y="1200329"/>
                </a:cubicBezTo>
                <a:cubicBezTo>
                  <a:pt x="986394" y="1232819"/>
                  <a:pt x="859563" y="1124820"/>
                  <a:pt x="551635" y="1200329"/>
                </a:cubicBezTo>
                <a:cubicBezTo>
                  <a:pt x="243707" y="1275838"/>
                  <a:pt x="146971" y="1135610"/>
                  <a:pt x="0" y="1200329"/>
                </a:cubicBezTo>
                <a:cubicBezTo>
                  <a:pt x="-16047" y="1089591"/>
                  <a:pt x="3184" y="981257"/>
                  <a:pt x="0" y="800219"/>
                </a:cubicBezTo>
                <a:cubicBezTo>
                  <a:pt x="-3184" y="619181"/>
                  <a:pt x="8661" y="566535"/>
                  <a:pt x="0" y="412113"/>
                </a:cubicBezTo>
                <a:cubicBezTo>
                  <a:pt x="-8661" y="257691"/>
                  <a:pt x="3977" y="12487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regina.rodrigues@ufsc.br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reginarodriguesrodrigues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@rrrocean.bsky.social</a:t>
            </a:r>
            <a:endParaRPr/>
          </a:p>
        </p:txBody>
      </p:sp>
      <p:pic>
        <p:nvPicPr>
          <p:cNvPr descr="A blue circle with white letters on it&#10;&#10;Description automatically generated" id="423" name="Google Shape;42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7875" y="5693732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image of a mail&#10;&#10;Description automatically generated" id="424" name="Google Shape;42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0089" y="5371136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0353" y="6097294"/>
            <a:ext cx="367255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university&#10;&#10;Description automatically generated" id="426" name="Google Shape;426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66102" y="576941"/>
            <a:ext cx="1019212" cy="1402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/>
          <p:nvPr/>
        </p:nvSpPr>
        <p:spPr>
          <a:xfrm>
            <a:off x="1663501" y="2118122"/>
            <a:ext cx="3082120" cy="1323439"/>
          </a:xfrm>
          <a:custGeom>
            <a:rect b="b" l="l" r="r" t="t"/>
            <a:pathLst>
              <a:path extrusionOk="0" h="1323439" w="3082120">
                <a:moveTo>
                  <a:pt x="0" y="0"/>
                </a:moveTo>
                <a:cubicBezTo>
                  <a:pt x="161732" y="-30420"/>
                  <a:pt x="350799" y="10112"/>
                  <a:pt x="482865" y="0"/>
                </a:cubicBezTo>
                <a:cubicBezTo>
                  <a:pt x="614931" y="-10112"/>
                  <a:pt x="776882" y="23824"/>
                  <a:pt x="904089" y="0"/>
                </a:cubicBezTo>
                <a:cubicBezTo>
                  <a:pt x="1031296" y="-23824"/>
                  <a:pt x="1293014" y="13031"/>
                  <a:pt x="1479418" y="0"/>
                </a:cubicBezTo>
                <a:cubicBezTo>
                  <a:pt x="1665822" y="-13031"/>
                  <a:pt x="1836297" y="28154"/>
                  <a:pt x="1962283" y="0"/>
                </a:cubicBezTo>
                <a:cubicBezTo>
                  <a:pt x="2088270" y="-28154"/>
                  <a:pt x="2312596" y="35924"/>
                  <a:pt x="2445149" y="0"/>
                </a:cubicBezTo>
                <a:cubicBezTo>
                  <a:pt x="2577702" y="-35924"/>
                  <a:pt x="2929625" y="36475"/>
                  <a:pt x="3082120" y="0"/>
                </a:cubicBezTo>
                <a:cubicBezTo>
                  <a:pt x="3104604" y="183491"/>
                  <a:pt x="3063855" y="296349"/>
                  <a:pt x="3082120" y="414678"/>
                </a:cubicBezTo>
                <a:cubicBezTo>
                  <a:pt x="3100385" y="533007"/>
                  <a:pt x="3033947" y="687784"/>
                  <a:pt x="3082120" y="855824"/>
                </a:cubicBezTo>
                <a:cubicBezTo>
                  <a:pt x="3130293" y="1023864"/>
                  <a:pt x="3073380" y="1167073"/>
                  <a:pt x="3082120" y="1323439"/>
                </a:cubicBezTo>
                <a:cubicBezTo>
                  <a:pt x="2937198" y="1361153"/>
                  <a:pt x="2797366" y="1285625"/>
                  <a:pt x="2630076" y="1323439"/>
                </a:cubicBezTo>
                <a:cubicBezTo>
                  <a:pt x="2462786" y="1361253"/>
                  <a:pt x="2261943" y="1321431"/>
                  <a:pt x="2116389" y="1323439"/>
                </a:cubicBezTo>
                <a:cubicBezTo>
                  <a:pt x="1970835" y="1325447"/>
                  <a:pt x="1858844" y="1277312"/>
                  <a:pt x="1633524" y="1323439"/>
                </a:cubicBezTo>
                <a:cubicBezTo>
                  <a:pt x="1408204" y="1369566"/>
                  <a:pt x="1204173" y="1284418"/>
                  <a:pt x="1058195" y="1323439"/>
                </a:cubicBezTo>
                <a:cubicBezTo>
                  <a:pt x="912217" y="1362460"/>
                  <a:pt x="700231" y="1264839"/>
                  <a:pt x="482865" y="1323439"/>
                </a:cubicBezTo>
                <a:cubicBezTo>
                  <a:pt x="265499" y="1382039"/>
                  <a:pt x="240970" y="1312088"/>
                  <a:pt x="0" y="1323439"/>
                </a:cubicBezTo>
                <a:cubicBezTo>
                  <a:pt x="-34981" y="1227726"/>
                  <a:pt x="13035" y="1091221"/>
                  <a:pt x="0" y="882293"/>
                </a:cubicBezTo>
                <a:cubicBezTo>
                  <a:pt x="-13035" y="673365"/>
                  <a:pt x="46492" y="556244"/>
                  <a:pt x="0" y="454381"/>
                </a:cubicBezTo>
                <a:cubicBezTo>
                  <a:pt x="-46492" y="352518"/>
                  <a:pt x="6513" y="18509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Aumento da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temperatura</a:t>
            </a: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média global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of a university&#10;&#10;Description automatically generated" id="193" name="Google Shape;19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</a:t>
            </a:r>
            <a:endParaRPr/>
          </a:p>
        </p:txBody>
      </p:sp>
      <p:pic>
        <p:nvPicPr>
          <p:cNvPr id="195" name="Google Shape;19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5215" y="1852778"/>
            <a:ext cx="5418239" cy="486287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/>
          <p:nvPr/>
        </p:nvSpPr>
        <p:spPr>
          <a:xfrm>
            <a:off x="1017831" y="2280629"/>
            <a:ext cx="503999" cy="504000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785754" y="6229064"/>
            <a:ext cx="5001588" cy="471155"/>
          </a:xfrm>
          <a:custGeom>
            <a:rect b="b" l="l" r="r" t="t"/>
            <a:pathLst>
              <a:path extrusionOk="0" h="471155" w="5001588">
                <a:moveTo>
                  <a:pt x="0" y="0"/>
                </a:moveTo>
                <a:cubicBezTo>
                  <a:pt x="139049" y="-46683"/>
                  <a:pt x="398147" y="30753"/>
                  <a:pt x="505716" y="0"/>
                </a:cubicBezTo>
                <a:cubicBezTo>
                  <a:pt x="613285" y="-30753"/>
                  <a:pt x="820747" y="36965"/>
                  <a:pt x="911400" y="0"/>
                </a:cubicBezTo>
                <a:cubicBezTo>
                  <a:pt x="1002053" y="-36965"/>
                  <a:pt x="1393726" y="43962"/>
                  <a:pt x="1567164" y="0"/>
                </a:cubicBezTo>
                <a:cubicBezTo>
                  <a:pt x="1740602" y="-43962"/>
                  <a:pt x="1968123" y="9091"/>
                  <a:pt x="2072880" y="0"/>
                </a:cubicBezTo>
                <a:cubicBezTo>
                  <a:pt x="2177637" y="-9091"/>
                  <a:pt x="2352492" y="2181"/>
                  <a:pt x="2578596" y="0"/>
                </a:cubicBezTo>
                <a:cubicBezTo>
                  <a:pt x="2804700" y="-2181"/>
                  <a:pt x="2974030" y="67312"/>
                  <a:pt x="3234360" y="0"/>
                </a:cubicBezTo>
                <a:cubicBezTo>
                  <a:pt x="3494690" y="-67312"/>
                  <a:pt x="3575907" y="36459"/>
                  <a:pt x="3690060" y="0"/>
                </a:cubicBezTo>
                <a:cubicBezTo>
                  <a:pt x="3804213" y="-36459"/>
                  <a:pt x="4101520" y="57066"/>
                  <a:pt x="4345824" y="0"/>
                </a:cubicBezTo>
                <a:cubicBezTo>
                  <a:pt x="4590128" y="-57066"/>
                  <a:pt x="4684404" y="45857"/>
                  <a:pt x="5001588" y="0"/>
                </a:cubicBezTo>
                <a:cubicBezTo>
                  <a:pt x="5009640" y="105966"/>
                  <a:pt x="4956229" y="342897"/>
                  <a:pt x="5001588" y="471155"/>
                </a:cubicBezTo>
                <a:cubicBezTo>
                  <a:pt x="4729812" y="500885"/>
                  <a:pt x="4558396" y="418392"/>
                  <a:pt x="4445856" y="471155"/>
                </a:cubicBezTo>
                <a:cubicBezTo>
                  <a:pt x="4333316" y="523918"/>
                  <a:pt x="4181418" y="467382"/>
                  <a:pt x="3940140" y="471155"/>
                </a:cubicBezTo>
                <a:cubicBezTo>
                  <a:pt x="3698862" y="474928"/>
                  <a:pt x="3440526" y="406672"/>
                  <a:pt x="3284376" y="471155"/>
                </a:cubicBezTo>
                <a:cubicBezTo>
                  <a:pt x="3128226" y="535638"/>
                  <a:pt x="2869558" y="408641"/>
                  <a:pt x="2628612" y="471155"/>
                </a:cubicBezTo>
                <a:cubicBezTo>
                  <a:pt x="2387666" y="533669"/>
                  <a:pt x="2280441" y="442308"/>
                  <a:pt x="2172912" y="471155"/>
                </a:cubicBezTo>
                <a:cubicBezTo>
                  <a:pt x="2065383" y="500002"/>
                  <a:pt x="1760059" y="453023"/>
                  <a:pt x="1617180" y="471155"/>
                </a:cubicBezTo>
                <a:cubicBezTo>
                  <a:pt x="1474301" y="489287"/>
                  <a:pt x="1149295" y="467433"/>
                  <a:pt x="961416" y="471155"/>
                </a:cubicBezTo>
                <a:cubicBezTo>
                  <a:pt x="773537" y="474877"/>
                  <a:pt x="364753" y="385768"/>
                  <a:pt x="0" y="471155"/>
                </a:cubicBezTo>
                <a:cubicBezTo>
                  <a:pt x="-37534" y="338153"/>
                  <a:pt x="26447" y="12016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ECMWF (Agência Europeia)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of a university&#10;&#10;Description automatically generated" id="203" name="Google Shape;20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</a:t>
            </a:r>
            <a:endParaRPr/>
          </a:p>
        </p:txBody>
      </p:sp>
      <p:pic>
        <p:nvPicPr>
          <p:cNvPr id="205" name="Google Shape;20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095" y="0"/>
            <a:ext cx="481390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101" y="2060375"/>
            <a:ext cx="6389629" cy="149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76" y="3870125"/>
            <a:ext cx="6450459" cy="177832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/>
          <p:nvPr/>
        </p:nvSpPr>
        <p:spPr>
          <a:xfrm>
            <a:off x="785754" y="6229064"/>
            <a:ext cx="5001588" cy="471155"/>
          </a:xfrm>
          <a:custGeom>
            <a:rect b="b" l="l" r="r" t="t"/>
            <a:pathLst>
              <a:path extrusionOk="0" h="471155" w="5001588">
                <a:moveTo>
                  <a:pt x="0" y="0"/>
                </a:moveTo>
                <a:cubicBezTo>
                  <a:pt x="139049" y="-46683"/>
                  <a:pt x="398147" y="30753"/>
                  <a:pt x="505716" y="0"/>
                </a:cubicBezTo>
                <a:cubicBezTo>
                  <a:pt x="613285" y="-30753"/>
                  <a:pt x="820747" y="36965"/>
                  <a:pt x="911400" y="0"/>
                </a:cubicBezTo>
                <a:cubicBezTo>
                  <a:pt x="1002053" y="-36965"/>
                  <a:pt x="1393726" y="43962"/>
                  <a:pt x="1567164" y="0"/>
                </a:cubicBezTo>
                <a:cubicBezTo>
                  <a:pt x="1740602" y="-43962"/>
                  <a:pt x="1968123" y="9091"/>
                  <a:pt x="2072880" y="0"/>
                </a:cubicBezTo>
                <a:cubicBezTo>
                  <a:pt x="2177637" y="-9091"/>
                  <a:pt x="2352492" y="2181"/>
                  <a:pt x="2578596" y="0"/>
                </a:cubicBezTo>
                <a:cubicBezTo>
                  <a:pt x="2804700" y="-2181"/>
                  <a:pt x="2974030" y="67312"/>
                  <a:pt x="3234360" y="0"/>
                </a:cubicBezTo>
                <a:cubicBezTo>
                  <a:pt x="3494690" y="-67312"/>
                  <a:pt x="3575907" y="36459"/>
                  <a:pt x="3690060" y="0"/>
                </a:cubicBezTo>
                <a:cubicBezTo>
                  <a:pt x="3804213" y="-36459"/>
                  <a:pt x="4101520" y="57066"/>
                  <a:pt x="4345824" y="0"/>
                </a:cubicBezTo>
                <a:cubicBezTo>
                  <a:pt x="4590128" y="-57066"/>
                  <a:pt x="4684404" y="45857"/>
                  <a:pt x="5001588" y="0"/>
                </a:cubicBezTo>
                <a:cubicBezTo>
                  <a:pt x="5009640" y="105966"/>
                  <a:pt x="4956229" y="342897"/>
                  <a:pt x="5001588" y="471155"/>
                </a:cubicBezTo>
                <a:cubicBezTo>
                  <a:pt x="4729812" y="500885"/>
                  <a:pt x="4558396" y="418392"/>
                  <a:pt x="4445856" y="471155"/>
                </a:cubicBezTo>
                <a:cubicBezTo>
                  <a:pt x="4333316" y="523918"/>
                  <a:pt x="4181418" y="467382"/>
                  <a:pt x="3940140" y="471155"/>
                </a:cubicBezTo>
                <a:cubicBezTo>
                  <a:pt x="3698862" y="474928"/>
                  <a:pt x="3440526" y="406672"/>
                  <a:pt x="3284376" y="471155"/>
                </a:cubicBezTo>
                <a:cubicBezTo>
                  <a:pt x="3128226" y="535638"/>
                  <a:pt x="2869558" y="408641"/>
                  <a:pt x="2628612" y="471155"/>
                </a:cubicBezTo>
                <a:cubicBezTo>
                  <a:pt x="2387666" y="533669"/>
                  <a:pt x="2280441" y="442308"/>
                  <a:pt x="2172912" y="471155"/>
                </a:cubicBezTo>
                <a:cubicBezTo>
                  <a:pt x="2065383" y="500002"/>
                  <a:pt x="1760059" y="453023"/>
                  <a:pt x="1617180" y="471155"/>
                </a:cubicBezTo>
                <a:cubicBezTo>
                  <a:pt x="1474301" y="489287"/>
                  <a:pt x="1149295" y="467433"/>
                  <a:pt x="961416" y="471155"/>
                </a:cubicBezTo>
                <a:cubicBezTo>
                  <a:pt x="773537" y="474877"/>
                  <a:pt x="364753" y="385768"/>
                  <a:pt x="0" y="471155"/>
                </a:cubicBezTo>
                <a:cubicBezTo>
                  <a:pt x="-37534" y="338153"/>
                  <a:pt x="26447" y="12016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ECMWF (Agência Europeia)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of a university&#10;&#10;Description automatically generated" id="214" name="Google Shape;21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</a:t>
            </a:r>
            <a:endParaRPr/>
          </a:p>
        </p:txBody>
      </p:sp>
      <p:sp>
        <p:nvSpPr>
          <p:cNvPr id="216" name="Google Shape;216;p29"/>
          <p:cNvSpPr/>
          <p:nvPr/>
        </p:nvSpPr>
        <p:spPr>
          <a:xfrm>
            <a:off x="636831" y="2280629"/>
            <a:ext cx="504000" cy="503986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1358701" y="2118122"/>
            <a:ext cx="2480236" cy="2554545"/>
          </a:xfrm>
          <a:custGeom>
            <a:rect b="b" l="l" r="r" t="t"/>
            <a:pathLst>
              <a:path extrusionOk="0" h="2554545" w="2480236">
                <a:moveTo>
                  <a:pt x="0" y="0"/>
                </a:moveTo>
                <a:cubicBezTo>
                  <a:pt x="212932" y="-10722"/>
                  <a:pt x="267733" y="3803"/>
                  <a:pt x="471245" y="0"/>
                </a:cubicBezTo>
                <a:cubicBezTo>
                  <a:pt x="674757" y="-3803"/>
                  <a:pt x="766736" y="37841"/>
                  <a:pt x="892885" y="0"/>
                </a:cubicBezTo>
                <a:cubicBezTo>
                  <a:pt x="1019034" y="-37841"/>
                  <a:pt x="1317901" y="44633"/>
                  <a:pt x="1438537" y="0"/>
                </a:cubicBezTo>
                <a:cubicBezTo>
                  <a:pt x="1559173" y="-44633"/>
                  <a:pt x="1699113" y="1976"/>
                  <a:pt x="1909782" y="0"/>
                </a:cubicBezTo>
                <a:cubicBezTo>
                  <a:pt x="2120451" y="-1976"/>
                  <a:pt x="2225719" y="1800"/>
                  <a:pt x="2480236" y="0"/>
                </a:cubicBezTo>
                <a:cubicBezTo>
                  <a:pt x="2495445" y="134651"/>
                  <a:pt x="2461475" y="343717"/>
                  <a:pt x="2480236" y="562000"/>
                </a:cubicBezTo>
                <a:cubicBezTo>
                  <a:pt x="2498997" y="780283"/>
                  <a:pt x="2423435" y="902661"/>
                  <a:pt x="2480236" y="1072909"/>
                </a:cubicBezTo>
                <a:cubicBezTo>
                  <a:pt x="2537037" y="1243157"/>
                  <a:pt x="2443621" y="1459986"/>
                  <a:pt x="2480236" y="1583818"/>
                </a:cubicBezTo>
                <a:cubicBezTo>
                  <a:pt x="2516851" y="1707650"/>
                  <a:pt x="2445388" y="1950917"/>
                  <a:pt x="2480236" y="2043636"/>
                </a:cubicBezTo>
                <a:cubicBezTo>
                  <a:pt x="2515084" y="2136355"/>
                  <a:pt x="2472412" y="2346749"/>
                  <a:pt x="2480236" y="2554545"/>
                </a:cubicBezTo>
                <a:cubicBezTo>
                  <a:pt x="2302637" y="2558658"/>
                  <a:pt x="2114042" y="2545127"/>
                  <a:pt x="1984189" y="2554545"/>
                </a:cubicBezTo>
                <a:cubicBezTo>
                  <a:pt x="1854336" y="2563963"/>
                  <a:pt x="1685746" y="2533441"/>
                  <a:pt x="1512944" y="2554545"/>
                </a:cubicBezTo>
                <a:cubicBezTo>
                  <a:pt x="1340142" y="2575649"/>
                  <a:pt x="1099114" y="2525871"/>
                  <a:pt x="967292" y="2554545"/>
                </a:cubicBezTo>
                <a:cubicBezTo>
                  <a:pt x="835470" y="2583219"/>
                  <a:pt x="601327" y="2514761"/>
                  <a:pt x="421640" y="2554545"/>
                </a:cubicBezTo>
                <a:cubicBezTo>
                  <a:pt x="241953" y="2594329"/>
                  <a:pt x="159116" y="2546888"/>
                  <a:pt x="0" y="2554545"/>
                </a:cubicBezTo>
                <a:cubicBezTo>
                  <a:pt x="-33668" y="2384080"/>
                  <a:pt x="19553" y="2250321"/>
                  <a:pt x="0" y="2043636"/>
                </a:cubicBezTo>
                <a:cubicBezTo>
                  <a:pt x="-19553" y="1836951"/>
                  <a:pt x="22140" y="1711261"/>
                  <a:pt x="0" y="1558272"/>
                </a:cubicBezTo>
                <a:cubicBezTo>
                  <a:pt x="-22140" y="1405283"/>
                  <a:pt x="40236" y="1255729"/>
                  <a:pt x="0" y="1124000"/>
                </a:cubicBezTo>
                <a:cubicBezTo>
                  <a:pt x="-40236" y="992271"/>
                  <a:pt x="21048" y="761847"/>
                  <a:pt x="0" y="664182"/>
                </a:cubicBezTo>
                <a:cubicBezTo>
                  <a:pt x="-21048" y="566517"/>
                  <a:pt x="50226" y="15892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Aumento da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temperatura</a:t>
            </a: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média global relativo ao período de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1951-1980</a:t>
            </a:r>
            <a:endParaRPr/>
          </a:p>
        </p:txBody>
      </p:sp>
      <p:pic>
        <p:nvPicPr>
          <p:cNvPr descr="A map of the world&#10;&#10;AI-generated content may be incorrect." id="218" name="Google Shape;21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8155" y="1838527"/>
            <a:ext cx="7772400" cy="45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/>
          <p:nvPr/>
        </p:nvSpPr>
        <p:spPr>
          <a:xfrm>
            <a:off x="785754" y="6229064"/>
            <a:ext cx="5001588" cy="471091"/>
          </a:xfrm>
          <a:custGeom>
            <a:rect b="b" l="l" r="r" t="t"/>
            <a:pathLst>
              <a:path extrusionOk="0" h="471091" w="5001588">
                <a:moveTo>
                  <a:pt x="0" y="0"/>
                </a:moveTo>
                <a:cubicBezTo>
                  <a:pt x="139049" y="-46683"/>
                  <a:pt x="398147" y="30753"/>
                  <a:pt x="505716" y="0"/>
                </a:cubicBezTo>
                <a:cubicBezTo>
                  <a:pt x="613285" y="-30753"/>
                  <a:pt x="820747" y="36965"/>
                  <a:pt x="911400" y="0"/>
                </a:cubicBezTo>
                <a:cubicBezTo>
                  <a:pt x="1002053" y="-36965"/>
                  <a:pt x="1393726" y="43962"/>
                  <a:pt x="1567164" y="0"/>
                </a:cubicBezTo>
                <a:cubicBezTo>
                  <a:pt x="1740602" y="-43962"/>
                  <a:pt x="1968123" y="9091"/>
                  <a:pt x="2072880" y="0"/>
                </a:cubicBezTo>
                <a:cubicBezTo>
                  <a:pt x="2177637" y="-9091"/>
                  <a:pt x="2352492" y="2181"/>
                  <a:pt x="2578596" y="0"/>
                </a:cubicBezTo>
                <a:cubicBezTo>
                  <a:pt x="2804700" y="-2181"/>
                  <a:pt x="2974030" y="67312"/>
                  <a:pt x="3234360" y="0"/>
                </a:cubicBezTo>
                <a:cubicBezTo>
                  <a:pt x="3494690" y="-67312"/>
                  <a:pt x="3575907" y="36459"/>
                  <a:pt x="3690060" y="0"/>
                </a:cubicBezTo>
                <a:cubicBezTo>
                  <a:pt x="3804213" y="-36459"/>
                  <a:pt x="4101520" y="57066"/>
                  <a:pt x="4345824" y="0"/>
                </a:cubicBezTo>
                <a:cubicBezTo>
                  <a:pt x="4590128" y="-57066"/>
                  <a:pt x="4684404" y="45857"/>
                  <a:pt x="5001588" y="0"/>
                </a:cubicBezTo>
                <a:cubicBezTo>
                  <a:pt x="5057142" y="163789"/>
                  <a:pt x="4946542" y="334881"/>
                  <a:pt x="5001588" y="471091"/>
                </a:cubicBezTo>
                <a:cubicBezTo>
                  <a:pt x="4729812" y="500821"/>
                  <a:pt x="4558396" y="418328"/>
                  <a:pt x="4445856" y="471091"/>
                </a:cubicBezTo>
                <a:cubicBezTo>
                  <a:pt x="4333316" y="523854"/>
                  <a:pt x="4181418" y="467318"/>
                  <a:pt x="3940140" y="471091"/>
                </a:cubicBezTo>
                <a:cubicBezTo>
                  <a:pt x="3698862" y="474864"/>
                  <a:pt x="3440526" y="406608"/>
                  <a:pt x="3284376" y="471091"/>
                </a:cubicBezTo>
                <a:cubicBezTo>
                  <a:pt x="3128226" y="535574"/>
                  <a:pt x="2869558" y="408577"/>
                  <a:pt x="2628612" y="471091"/>
                </a:cubicBezTo>
                <a:cubicBezTo>
                  <a:pt x="2387666" y="533605"/>
                  <a:pt x="2280441" y="442244"/>
                  <a:pt x="2172912" y="471091"/>
                </a:cubicBezTo>
                <a:cubicBezTo>
                  <a:pt x="2065383" y="499938"/>
                  <a:pt x="1760059" y="452959"/>
                  <a:pt x="1617180" y="471091"/>
                </a:cubicBezTo>
                <a:cubicBezTo>
                  <a:pt x="1474301" y="489223"/>
                  <a:pt x="1149295" y="467369"/>
                  <a:pt x="961416" y="471091"/>
                </a:cubicBezTo>
                <a:cubicBezTo>
                  <a:pt x="773537" y="474813"/>
                  <a:pt x="364753" y="385704"/>
                  <a:pt x="0" y="471091"/>
                </a:cubicBezTo>
                <a:cubicBezTo>
                  <a:pt x="-19225" y="324179"/>
                  <a:pt x="29230" y="227877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University of Berkeley (EUA)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of a university&#10;&#10;Description automatically generated" id="225" name="Google Shape;2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 rot="-5400000">
            <a:off x="9111388" y="3634260"/>
            <a:ext cx="5450305" cy="540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2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Johan Rockström (Potsdam, Germany)</a:t>
            </a:r>
            <a:endParaRPr/>
          </a:p>
        </p:txBody>
      </p:sp>
      <p:pic>
        <p:nvPicPr>
          <p:cNvPr id="228" name="Google Shape;22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202" y="1868434"/>
            <a:ext cx="11125595" cy="478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 - Trabalho</a:t>
            </a:r>
            <a:endParaRPr/>
          </a:p>
        </p:txBody>
      </p:sp>
      <p:pic>
        <p:nvPicPr>
          <p:cNvPr descr="A logo of a university&#10;&#10;Description automatically generated" id="235" name="Google Shape;2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 txBox="1"/>
          <p:nvPr/>
        </p:nvSpPr>
        <p:spPr>
          <a:xfrm>
            <a:off x="840450" y="2337355"/>
            <a:ext cx="2997843" cy="310854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O aquecimento global tornará o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estresse térmico </a:t>
            </a: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e eventos climáticos extremos mais comuns. </a:t>
            </a:r>
            <a:endParaRPr/>
          </a:p>
        </p:txBody>
      </p:sp>
      <p:sp>
        <p:nvSpPr>
          <p:cNvPr id="237" name="Google Shape;237;p31"/>
          <p:cNvSpPr txBox="1"/>
          <p:nvPr/>
        </p:nvSpPr>
        <p:spPr>
          <a:xfrm>
            <a:off x="4117213" y="2351984"/>
            <a:ext cx="3690394" cy="310854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O estresse térmico refere-se ao calor recebido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 excesso </a:t>
            </a: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daquele que o corpo pode tolerar sem sofrer comprometimento fisiológico</a:t>
            </a: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8104849" y="2362435"/>
            <a:ext cx="3368234" cy="310854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Esse excesso de calor aumenta os </a:t>
            </a: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riscos ocupacionais </a:t>
            </a: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e a vulnerabilidade dos trabalhadores, podendo levar a morte</a:t>
            </a:r>
            <a:endParaRPr/>
          </a:p>
        </p:txBody>
      </p:sp>
      <p:pic>
        <p:nvPicPr>
          <p:cNvPr descr="A black background with a black square&#10;&#10;AI-generated content may be incorrect." id="239" name="Google Shape;239;p31"/>
          <p:cNvPicPr preferRelativeResize="0"/>
          <p:nvPr/>
        </p:nvPicPr>
        <p:blipFill rotWithShape="1">
          <a:blip r:embed="rId4">
            <a:alphaModFix amt="79000"/>
          </a:blip>
          <a:srcRect b="0" l="0" r="0" t="0"/>
          <a:stretch/>
        </p:blipFill>
        <p:spPr>
          <a:xfrm>
            <a:off x="10312400" y="5041900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 - Trabalho</a:t>
            </a:r>
            <a:endParaRPr/>
          </a:p>
        </p:txBody>
      </p:sp>
      <p:pic>
        <p:nvPicPr>
          <p:cNvPr descr="A logo of a university&#10;&#10;Description automatically generated" id="246" name="Google Shape;24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 txBox="1"/>
          <p:nvPr/>
        </p:nvSpPr>
        <p:spPr>
          <a:xfrm>
            <a:off x="838200" y="2027915"/>
            <a:ext cx="3690394" cy="95410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Comprometimento fisiológico</a:t>
            </a:r>
            <a:endParaRPr/>
          </a:p>
        </p:txBody>
      </p:sp>
      <p:pic>
        <p:nvPicPr>
          <p:cNvPr descr="Diagram of human body&#10;&#10;Description automatically generated" id="248" name="Google Shape;24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3305" y="1844369"/>
            <a:ext cx="6075137" cy="479307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/>
          <p:nvPr/>
        </p:nvSpPr>
        <p:spPr>
          <a:xfrm>
            <a:off x="785754" y="6229064"/>
            <a:ext cx="5001588" cy="471091"/>
          </a:xfrm>
          <a:custGeom>
            <a:rect b="b" l="l" r="r" t="t"/>
            <a:pathLst>
              <a:path extrusionOk="0" h="471091" w="5001588">
                <a:moveTo>
                  <a:pt x="0" y="0"/>
                </a:moveTo>
                <a:cubicBezTo>
                  <a:pt x="139049" y="-46683"/>
                  <a:pt x="398147" y="30753"/>
                  <a:pt x="505716" y="0"/>
                </a:cubicBezTo>
                <a:cubicBezTo>
                  <a:pt x="613285" y="-30753"/>
                  <a:pt x="820747" y="36965"/>
                  <a:pt x="911400" y="0"/>
                </a:cubicBezTo>
                <a:cubicBezTo>
                  <a:pt x="1002053" y="-36965"/>
                  <a:pt x="1393726" y="43962"/>
                  <a:pt x="1567164" y="0"/>
                </a:cubicBezTo>
                <a:cubicBezTo>
                  <a:pt x="1740602" y="-43962"/>
                  <a:pt x="1968123" y="9091"/>
                  <a:pt x="2072880" y="0"/>
                </a:cubicBezTo>
                <a:cubicBezTo>
                  <a:pt x="2177637" y="-9091"/>
                  <a:pt x="2352492" y="2181"/>
                  <a:pt x="2578596" y="0"/>
                </a:cubicBezTo>
                <a:cubicBezTo>
                  <a:pt x="2804700" y="-2181"/>
                  <a:pt x="2974030" y="67312"/>
                  <a:pt x="3234360" y="0"/>
                </a:cubicBezTo>
                <a:cubicBezTo>
                  <a:pt x="3494690" y="-67312"/>
                  <a:pt x="3575907" y="36459"/>
                  <a:pt x="3690060" y="0"/>
                </a:cubicBezTo>
                <a:cubicBezTo>
                  <a:pt x="3804213" y="-36459"/>
                  <a:pt x="4101520" y="57066"/>
                  <a:pt x="4345824" y="0"/>
                </a:cubicBezTo>
                <a:cubicBezTo>
                  <a:pt x="4590128" y="-57066"/>
                  <a:pt x="4684404" y="45857"/>
                  <a:pt x="5001588" y="0"/>
                </a:cubicBezTo>
                <a:cubicBezTo>
                  <a:pt x="5057142" y="163789"/>
                  <a:pt x="4946542" y="334881"/>
                  <a:pt x="5001588" y="471091"/>
                </a:cubicBezTo>
                <a:cubicBezTo>
                  <a:pt x="4729812" y="500821"/>
                  <a:pt x="4558396" y="418328"/>
                  <a:pt x="4445856" y="471091"/>
                </a:cubicBezTo>
                <a:cubicBezTo>
                  <a:pt x="4333316" y="523854"/>
                  <a:pt x="4181418" y="467318"/>
                  <a:pt x="3940140" y="471091"/>
                </a:cubicBezTo>
                <a:cubicBezTo>
                  <a:pt x="3698862" y="474864"/>
                  <a:pt x="3440526" y="406608"/>
                  <a:pt x="3284376" y="471091"/>
                </a:cubicBezTo>
                <a:cubicBezTo>
                  <a:pt x="3128226" y="535574"/>
                  <a:pt x="2869558" y="408577"/>
                  <a:pt x="2628612" y="471091"/>
                </a:cubicBezTo>
                <a:cubicBezTo>
                  <a:pt x="2387666" y="533605"/>
                  <a:pt x="2280441" y="442244"/>
                  <a:pt x="2172912" y="471091"/>
                </a:cubicBezTo>
                <a:cubicBezTo>
                  <a:pt x="2065383" y="499938"/>
                  <a:pt x="1760059" y="452959"/>
                  <a:pt x="1617180" y="471091"/>
                </a:cubicBezTo>
                <a:cubicBezTo>
                  <a:pt x="1474301" y="489223"/>
                  <a:pt x="1149295" y="467369"/>
                  <a:pt x="961416" y="471091"/>
                </a:cubicBezTo>
                <a:cubicBezTo>
                  <a:pt x="773537" y="474813"/>
                  <a:pt x="364753" y="385704"/>
                  <a:pt x="0" y="471091"/>
                </a:cubicBezTo>
                <a:cubicBezTo>
                  <a:pt x="-19225" y="324179"/>
                  <a:pt x="29230" y="227877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Ebi et al. (2021, The Lancet)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Mudanças Climáticas - Trabalho</a:t>
            </a:r>
            <a:endParaRPr/>
          </a:p>
        </p:txBody>
      </p:sp>
      <p:pic>
        <p:nvPicPr>
          <p:cNvPr descr="A logo of a university&#10;&#10;Description automatically generated" id="256" name="Google Shape;25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5209" y="518807"/>
            <a:ext cx="739678" cy="10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 txBox="1"/>
          <p:nvPr/>
        </p:nvSpPr>
        <p:spPr>
          <a:xfrm>
            <a:off x="4027025" y="1992171"/>
            <a:ext cx="7234178" cy="10772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Relatório </a:t>
            </a:r>
            <a:r>
              <a:rPr b="1" i="0" lang="pt-BR" sz="32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Trabalhando em um Mundo mais Quente</a:t>
            </a:r>
            <a:endParaRPr b="0" i="0" sz="3200" u="none" cap="none" strike="noStrike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4015" y="1981083"/>
            <a:ext cx="2891157" cy="401331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3"/>
          <p:cNvSpPr txBox="1"/>
          <p:nvPr/>
        </p:nvSpPr>
        <p:spPr>
          <a:xfrm>
            <a:off x="4037153" y="4161647"/>
            <a:ext cx="7227747" cy="18158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“O calor excessivo durante o trabalho cria riscos à saúde ocupacional; restringe as funções e capacidades físicas, a capacidade de trabalho e a produtividade do trabalhador.” </a:t>
            </a:r>
            <a:endParaRPr/>
          </a:p>
        </p:txBody>
      </p:sp>
      <p:sp>
        <p:nvSpPr>
          <p:cNvPr id="260" name="Google Shape;260;p33"/>
          <p:cNvSpPr txBox="1"/>
          <p:nvPr/>
        </p:nvSpPr>
        <p:spPr>
          <a:xfrm>
            <a:off x="4027025" y="3316476"/>
            <a:ext cx="7234178" cy="5847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Organização Internacional do Trabalho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ketchyVTI">
  <a:themeElements>
    <a:clrScheme name="SketchyVTI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