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9.jp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101433" y="1705898"/>
            <a:ext cx="9753600" cy="2655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Transição Justa e</a:t>
            </a:r>
            <a:endParaRPr/>
          </a:p>
          <a:p>
            <a:pPr indent="0" lvl="0" marL="0" marR="0" rtl="0" algn="l">
              <a:lnSpc>
                <a:spcPct val="162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Empregos Verdes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-6481763" y="-3680091"/>
            <a:ext cx="4793781" cy="50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Borcelle University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417615" y="6302812"/>
            <a:ext cx="5638801" cy="480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Márcia Kamei López Aliaga</a:t>
            </a:r>
            <a:endParaRPr/>
          </a:p>
        </p:txBody>
      </p:sp>
      <p:pic>
        <p:nvPicPr>
          <p:cNvPr descr="Ministério Público do Trabalho no Maranhão - MPT MA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8865" y="12528758"/>
            <a:ext cx="1620096" cy="175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0352" y="8115299"/>
            <a:ext cx="1156851" cy="170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atpa Coordenadoria Nacional do Trabalho Portuário e ...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8334375"/>
            <a:ext cx="1828800" cy="1258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Árvore sem folhas&#10;&#10;O conteúdo gerado por IA pode estar incorreto."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31586" y="0"/>
            <a:ext cx="805641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4350" y="8334375"/>
            <a:ext cx="1482433" cy="14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/>
        </p:nvSpPr>
        <p:spPr>
          <a:xfrm>
            <a:off x="1028700" y="1009650"/>
            <a:ext cx="5981700" cy="59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24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03/ Trabalhos Verdes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9024580" y="-209833"/>
            <a:ext cx="16203683" cy="10714658"/>
          </a:xfrm>
          <a:custGeom>
            <a:rect b="b" l="l" r="r" t="t"/>
            <a:pathLst>
              <a:path extrusionOk="0" h="4257040" w="6437884">
                <a:moveTo>
                  <a:pt x="6341491" y="4226433"/>
                </a:moveTo>
                <a:cubicBezTo>
                  <a:pt x="4280281" y="4234307"/>
                  <a:pt x="2233295" y="4225925"/>
                  <a:pt x="93726" y="4234434"/>
                </a:cubicBezTo>
                <a:cubicBezTo>
                  <a:pt x="61976" y="4223893"/>
                  <a:pt x="79883" y="4181729"/>
                  <a:pt x="73787" y="4144518"/>
                </a:cubicBezTo>
                <a:cubicBezTo>
                  <a:pt x="58674" y="4096766"/>
                  <a:pt x="0" y="4066413"/>
                  <a:pt x="84455" y="3977005"/>
                </a:cubicBezTo>
                <a:cubicBezTo>
                  <a:pt x="103759" y="3930650"/>
                  <a:pt x="120269" y="3876040"/>
                  <a:pt x="135001" y="3832352"/>
                </a:cubicBezTo>
                <a:cubicBezTo>
                  <a:pt x="199009" y="3782060"/>
                  <a:pt x="241046" y="3726561"/>
                  <a:pt x="303403" y="3660521"/>
                </a:cubicBezTo>
                <a:cubicBezTo>
                  <a:pt x="375158" y="3572129"/>
                  <a:pt x="324104" y="3492500"/>
                  <a:pt x="437642" y="3440049"/>
                </a:cubicBezTo>
                <a:cubicBezTo>
                  <a:pt x="421513" y="3404235"/>
                  <a:pt x="463931" y="3368802"/>
                  <a:pt x="443357" y="3323336"/>
                </a:cubicBezTo>
                <a:cubicBezTo>
                  <a:pt x="448564" y="3239008"/>
                  <a:pt x="446532" y="3244215"/>
                  <a:pt x="542036" y="3139313"/>
                </a:cubicBezTo>
                <a:cubicBezTo>
                  <a:pt x="552704" y="3089529"/>
                  <a:pt x="490728" y="3042285"/>
                  <a:pt x="618490" y="2959862"/>
                </a:cubicBezTo>
                <a:cubicBezTo>
                  <a:pt x="631444" y="2894965"/>
                  <a:pt x="651891" y="2868041"/>
                  <a:pt x="717296" y="2816606"/>
                </a:cubicBezTo>
                <a:cubicBezTo>
                  <a:pt x="760095" y="2811526"/>
                  <a:pt x="705993" y="2703703"/>
                  <a:pt x="768477" y="2618105"/>
                </a:cubicBezTo>
                <a:cubicBezTo>
                  <a:pt x="788924" y="2583307"/>
                  <a:pt x="731647" y="2538984"/>
                  <a:pt x="805815" y="2425954"/>
                </a:cubicBezTo>
                <a:cubicBezTo>
                  <a:pt x="828167" y="2378202"/>
                  <a:pt x="826262" y="2341753"/>
                  <a:pt x="830199" y="2276602"/>
                </a:cubicBezTo>
                <a:cubicBezTo>
                  <a:pt x="892810" y="2216277"/>
                  <a:pt x="930021" y="2166239"/>
                  <a:pt x="939419" y="2060575"/>
                </a:cubicBezTo>
                <a:cubicBezTo>
                  <a:pt x="995426" y="1975866"/>
                  <a:pt x="1038860" y="1964182"/>
                  <a:pt x="990346" y="1833245"/>
                </a:cubicBezTo>
                <a:cubicBezTo>
                  <a:pt x="1048893" y="1747012"/>
                  <a:pt x="1075944" y="1582674"/>
                  <a:pt x="1133094" y="1484757"/>
                </a:cubicBezTo>
                <a:cubicBezTo>
                  <a:pt x="1107313" y="1420749"/>
                  <a:pt x="1137666" y="1331595"/>
                  <a:pt x="1097915" y="1262126"/>
                </a:cubicBezTo>
                <a:cubicBezTo>
                  <a:pt x="1152017" y="1137285"/>
                  <a:pt x="1106678" y="1185418"/>
                  <a:pt x="1083310" y="985647"/>
                </a:cubicBezTo>
                <a:cubicBezTo>
                  <a:pt x="1082167" y="963549"/>
                  <a:pt x="1056386" y="939292"/>
                  <a:pt x="1024890" y="914908"/>
                </a:cubicBezTo>
                <a:cubicBezTo>
                  <a:pt x="1037971" y="909828"/>
                  <a:pt x="1042289" y="837819"/>
                  <a:pt x="997966" y="824738"/>
                </a:cubicBezTo>
                <a:cubicBezTo>
                  <a:pt x="889762" y="775462"/>
                  <a:pt x="898525" y="645160"/>
                  <a:pt x="794512" y="570230"/>
                </a:cubicBezTo>
                <a:cubicBezTo>
                  <a:pt x="823976" y="457327"/>
                  <a:pt x="732790" y="389001"/>
                  <a:pt x="688467" y="295021"/>
                </a:cubicBezTo>
                <a:cubicBezTo>
                  <a:pt x="660527" y="270637"/>
                  <a:pt x="726694" y="269367"/>
                  <a:pt x="731393" y="248666"/>
                </a:cubicBezTo>
                <a:cubicBezTo>
                  <a:pt x="734568" y="241046"/>
                  <a:pt x="756920" y="170688"/>
                  <a:pt x="738759" y="154051"/>
                </a:cubicBezTo>
                <a:cubicBezTo>
                  <a:pt x="703199" y="134239"/>
                  <a:pt x="730504" y="110744"/>
                  <a:pt x="739902" y="77724"/>
                </a:cubicBezTo>
                <a:cubicBezTo>
                  <a:pt x="748411" y="61595"/>
                  <a:pt x="697992" y="2794"/>
                  <a:pt x="775589" y="25781"/>
                </a:cubicBezTo>
                <a:cubicBezTo>
                  <a:pt x="2374773" y="16129"/>
                  <a:pt x="3964559" y="29464"/>
                  <a:pt x="5604891" y="21336"/>
                </a:cubicBezTo>
                <a:cubicBezTo>
                  <a:pt x="5854573" y="38608"/>
                  <a:pt x="6136005" y="0"/>
                  <a:pt x="6383401" y="33782"/>
                </a:cubicBezTo>
                <a:cubicBezTo>
                  <a:pt x="6383909" y="571754"/>
                  <a:pt x="6385306" y="1170305"/>
                  <a:pt x="6384544" y="1710944"/>
                </a:cubicBezTo>
                <a:cubicBezTo>
                  <a:pt x="6386703" y="2484501"/>
                  <a:pt x="6379464" y="3261995"/>
                  <a:pt x="6388608" y="4038473"/>
                </a:cubicBezTo>
                <a:cubicBezTo>
                  <a:pt x="6357747" y="4044061"/>
                  <a:pt x="6437884" y="4257040"/>
                  <a:pt x="6341491" y="4226433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3071" l="0" r="0" t="-630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304800" y="2171700"/>
            <a:ext cx="9677400" cy="7598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OIT. Evolução Conceitual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10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210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Definição deve considerar aspectos além da preservação Ambiental. Não basta ser ecologicamente correto. Trabalho decente, com impacto positivo para a preservação ou restauração mbiental, em qualquer setor. </a:t>
            </a:r>
            <a:endParaRPr/>
          </a:p>
          <a:p>
            <a:pPr indent="-342900" lvl="0" marL="342900" marR="0" rtl="0" algn="l">
              <a:lnSpc>
                <a:spcPct val="210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Employment and Social Outlook 2018 – Greening with Jobs.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empregos verdes na saúde pública. </a:t>
            </a:r>
            <a:endParaRPr/>
          </a:p>
          <a:p>
            <a:pPr indent="-342900" lvl="0" marL="342900" marR="0" rtl="0" algn="l">
              <a:lnSpc>
                <a:spcPct val="210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e o mundo do trabalho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(2020). Recuperação verde com mais e melhores empregos em sociedades mais saudáveis. Aponta para o baixo investimento em saúde pública e meio ambiente nos últimos anos. Setores estruturais: saúde e educação. </a:t>
            </a:r>
            <a:endParaRPr sz="2200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1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/>
        </p:nvSpPr>
        <p:spPr>
          <a:xfrm>
            <a:off x="922000" y="459249"/>
            <a:ext cx="112395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04/</a:t>
            </a:r>
            <a:endParaRPr/>
          </a:p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Trabalhos Verdes e Saúde</a:t>
            </a:r>
            <a:endParaRPr sz="559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533400" y="2710475"/>
            <a:ext cx="10778100" cy="6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Arial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Síndrome da Turbina Eólica (Fiocruz/UPE). Ruídos e vibrações. Êxodo de trabalhadores na agricultura para zonas urbanas. Uso de medicamentos para dormir (66% dos moradores, inclusive crianças e idosos). Perda auditiva e incômodo visual (efeito estroboscópico). </a:t>
            </a:r>
            <a:endParaRPr/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Arial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Produção de álcool. Queimadas e problemas respiratórios. Problemas no corte manual de cana-de-açúcar. Transição para o corte mecanizado sem preocupação com populações migrantes. Problemas relacionados ao trabalho a céu aberto, sem proteções adequadas e sem cuidado com alimentação e reposição de sais minerais.</a:t>
            </a:r>
            <a:endParaRPr/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Arial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Reciclagem. Valorização de cooperativas de catadores. Preocupação com questões relacionadas ao meio ambiente de trabalho. Ergonomia. </a:t>
            </a:r>
            <a:endParaRPr/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Arial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Resíduos orgânicos. Lixões. Emissões de metano. Aterros sanitários. Riscos de contaminação Ambiental. Compostagem.  Florianópolis (Bairro Monte Verde). 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Open Sans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Agroecologia. Produção livre de agrotóxicos.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Open Sans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Royalties da mineração. Utilização para diversificação da economia local e para áreas estratégicas, como saúde e educação. 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5"/>
              <a:buFont typeface="Open Sans"/>
              <a:buChar char="•"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Royalties do petróleo. Judicialização no STF. 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2900" y="2475700"/>
            <a:ext cx="7113225" cy="8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-242050" y="5036486"/>
            <a:ext cx="4995836" cy="6331129"/>
          </a:xfrm>
          <a:custGeom>
            <a:rect b="b" l="l" r="r" t="t"/>
            <a:pathLst>
              <a:path extrusionOk="0" h="6331129" w="4995836">
                <a:moveTo>
                  <a:pt x="0" y="0"/>
                </a:moveTo>
                <a:lnTo>
                  <a:pt x="4995836" y="0"/>
                </a:lnTo>
                <a:lnTo>
                  <a:pt x="4995836" y="6331129"/>
                </a:lnTo>
                <a:lnTo>
                  <a:pt x="0" y="6331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/>
          <p:nvPr/>
        </p:nvSpPr>
        <p:spPr>
          <a:xfrm rot="10219200">
            <a:off x="13862710" y="-1562571"/>
            <a:ext cx="4995836" cy="6331129"/>
          </a:xfrm>
          <a:custGeom>
            <a:rect b="b" l="l" r="r" t="t"/>
            <a:pathLst>
              <a:path extrusionOk="0" h="6331129" w="4995836">
                <a:moveTo>
                  <a:pt x="0" y="0"/>
                </a:moveTo>
                <a:lnTo>
                  <a:pt x="4995836" y="0"/>
                </a:lnTo>
                <a:lnTo>
                  <a:pt x="4995836" y="6331129"/>
                </a:lnTo>
                <a:lnTo>
                  <a:pt x="0" y="6331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5942329" y="4650427"/>
            <a:ext cx="6403343" cy="908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OBRIGADA!!!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6231055" y="8648700"/>
            <a:ext cx="5825890" cy="480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marcia.aliaga@mpt.mp.br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1692064" y="3125499"/>
            <a:ext cx="3025744" cy="3025744"/>
            <a:chOff x="0" y="0"/>
            <a:chExt cx="812800" cy="812800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4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4"/>
          <p:cNvSpPr/>
          <p:nvPr/>
        </p:nvSpPr>
        <p:spPr>
          <a:xfrm>
            <a:off x="8425318" y="3942142"/>
            <a:ext cx="1422840" cy="1226229"/>
          </a:xfrm>
          <a:custGeom>
            <a:rect b="b" l="l" r="r" t="t"/>
            <a:pathLst>
              <a:path extrusionOk="0" h="1226229" w="1422840">
                <a:moveTo>
                  <a:pt x="0" y="0"/>
                </a:moveTo>
                <a:lnTo>
                  <a:pt x="1422840" y="0"/>
                </a:lnTo>
                <a:lnTo>
                  <a:pt x="1422840" y="1226230"/>
                </a:lnTo>
                <a:lnTo>
                  <a:pt x="0" y="1226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5805587" y="4645948"/>
            <a:ext cx="3025744" cy="3025744"/>
            <a:chOff x="0" y="0"/>
            <a:chExt cx="812800" cy="812800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4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4"/>
          <p:cNvSpPr/>
          <p:nvPr/>
        </p:nvSpPr>
        <p:spPr>
          <a:xfrm>
            <a:off x="11852437" y="3780218"/>
            <a:ext cx="1222335" cy="1146772"/>
          </a:xfrm>
          <a:custGeom>
            <a:rect b="b" l="l" r="r" t="t"/>
            <a:pathLst>
              <a:path extrusionOk="0" h="1146772" w="1222335">
                <a:moveTo>
                  <a:pt x="0" y="0"/>
                </a:moveTo>
                <a:lnTo>
                  <a:pt x="1222334" y="0"/>
                </a:lnTo>
                <a:lnTo>
                  <a:pt x="1222334" y="1146773"/>
                </a:lnTo>
                <a:lnTo>
                  <a:pt x="0" y="1146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 rot="-1070349">
            <a:off x="4496863" y="4356539"/>
            <a:ext cx="1445432" cy="1356078"/>
          </a:xfrm>
          <a:custGeom>
            <a:rect b="b" l="l" r="r" t="t"/>
            <a:pathLst>
              <a:path extrusionOk="0" h="1356078" w="1445432">
                <a:moveTo>
                  <a:pt x="0" y="0"/>
                </a:moveTo>
                <a:lnTo>
                  <a:pt x="1445432" y="0"/>
                </a:lnTo>
                <a:lnTo>
                  <a:pt x="1445432" y="1356078"/>
                </a:lnTo>
                <a:lnTo>
                  <a:pt x="0" y="1356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9136738" y="1715380"/>
            <a:ext cx="3025744" cy="3025744"/>
            <a:chOff x="0" y="0"/>
            <a:chExt cx="812800" cy="812800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4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12955087" y="4058353"/>
            <a:ext cx="3025744" cy="3025744"/>
            <a:chOff x="0" y="0"/>
            <a:chExt cx="812800" cy="812800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4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4"/>
          <p:cNvSpPr/>
          <p:nvPr/>
        </p:nvSpPr>
        <p:spPr>
          <a:xfrm>
            <a:off x="-497959" y="6434486"/>
            <a:ext cx="19451773" cy="7692378"/>
          </a:xfrm>
          <a:custGeom>
            <a:rect b="b" l="l" r="r" t="t"/>
            <a:pathLst>
              <a:path extrusionOk="0" h="2641092" w="6678549">
                <a:moveTo>
                  <a:pt x="6449568" y="2580767"/>
                </a:moveTo>
                <a:cubicBezTo>
                  <a:pt x="6379591" y="9525"/>
                  <a:pt x="6678549" y="646303"/>
                  <a:pt x="5719826" y="667893"/>
                </a:cubicBezTo>
                <a:cubicBezTo>
                  <a:pt x="5719826" y="668274"/>
                  <a:pt x="5719953" y="668528"/>
                  <a:pt x="5720080" y="669036"/>
                </a:cubicBezTo>
                <a:cubicBezTo>
                  <a:pt x="5719826" y="669417"/>
                  <a:pt x="5719699" y="668655"/>
                  <a:pt x="5719445" y="667893"/>
                </a:cubicBezTo>
                <a:cubicBezTo>
                  <a:pt x="5691505" y="668528"/>
                  <a:pt x="5662422" y="668655"/>
                  <a:pt x="5632069" y="668147"/>
                </a:cubicBezTo>
                <a:cubicBezTo>
                  <a:pt x="5353939" y="731774"/>
                  <a:pt x="5655310" y="787908"/>
                  <a:pt x="5138420" y="658876"/>
                </a:cubicBezTo>
                <a:cubicBezTo>
                  <a:pt x="5107686" y="701294"/>
                  <a:pt x="4847590" y="611505"/>
                  <a:pt x="4790440" y="557276"/>
                </a:cubicBezTo>
                <a:cubicBezTo>
                  <a:pt x="4726051" y="605155"/>
                  <a:pt x="4407408" y="596773"/>
                  <a:pt x="4229735" y="540385"/>
                </a:cubicBezTo>
                <a:cubicBezTo>
                  <a:pt x="4230116" y="541147"/>
                  <a:pt x="4229989" y="542417"/>
                  <a:pt x="4229100" y="544703"/>
                </a:cubicBezTo>
                <a:cubicBezTo>
                  <a:pt x="4227449" y="544068"/>
                  <a:pt x="4225544" y="547116"/>
                  <a:pt x="4225163" y="539877"/>
                </a:cubicBezTo>
                <a:cubicBezTo>
                  <a:pt x="4225671" y="540004"/>
                  <a:pt x="4226560" y="539750"/>
                  <a:pt x="4227322" y="539623"/>
                </a:cubicBezTo>
                <a:cubicBezTo>
                  <a:pt x="4189984" y="527558"/>
                  <a:pt x="4158869" y="513461"/>
                  <a:pt x="4138041" y="497205"/>
                </a:cubicBezTo>
                <a:cubicBezTo>
                  <a:pt x="3772916" y="629158"/>
                  <a:pt x="4120007" y="802767"/>
                  <a:pt x="3447415" y="591947"/>
                </a:cubicBezTo>
                <a:cubicBezTo>
                  <a:pt x="2977388" y="756412"/>
                  <a:pt x="2897886" y="467614"/>
                  <a:pt x="2635250" y="559943"/>
                </a:cubicBezTo>
                <a:cubicBezTo>
                  <a:pt x="2396998" y="433705"/>
                  <a:pt x="2152650" y="453517"/>
                  <a:pt x="1887601" y="430403"/>
                </a:cubicBezTo>
                <a:cubicBezTo>
                  <a:pt x="1865249" y="388239"/>
                  <a:pt x="1846326" y="363982"/>
                  <a:pt x="1827911" y="352298"/>
                </a:cubicBezTo>
                <a:cubicBezTo>
                  <a:pt x="1828038" y="353314"/>
                  <a:pt x="1828038" y="354203"/>
                  <a:pt x="1827530" y="352044"/>
                </a:cubicBezTo>
                <a:cubicBezTo>
                  <a:pt x="1769237" y="315468"/>
                  <a:pt x="1713992" y="403860"/>
                  <a:pt x="1561846" y="455930"/>
                </a:cubicBezTo>
                <a:cubicBezTo>
                  <a:pt x="1529461" y="436626"/>
                  <a:pt x="1503553" y="423418"/>
                  <a:pt x="1480947" y="414401"/>
                </a:cubicBezTo>
                <a:lnTo>
                  <a:pt x="1480820" y="414401"/>
                </a:lnTo>
                <a:lnTo>
                  <a:pt x="1480693" y="414274"/>
                </a:lnTo>
                <a:cubicBezTo>
                  <a:pt x="1393571" y="379349"/>
                  <a:pt x="1356233" y="408305"/>
                  <a:pt x="1190117" y="405638"/>
                </a:cubicBezTo>
                <a:cubicBezTo>
                  <a:pt x="1065530" y="360807"/>
                  <a:pt x="981456" y="508381"/>
                  <a:pt x="744601" y="355727"/>
                </a:cubicBezTo>
                <a:cubicBezTo>
                  <a:pt x="669036" y="352171"/>
                  <a:pt x="718185" y="292100"/>
                  <a:pt x="497332" y="289306"/>
                </a:cubicBezTo>
                <a:cubicBezTo>
                  <a:pt x="398018" y="252857"/>
                  <a:pt x="356108" y="231775"/>
                  <a:pt x="290703" y="226441"/>
                </a:cubicBezTo>
                <a:cubicBezTo>
                  <a:pt x="290703" y="226568"/>
                  <a:pt x="290703" y="226568"/>
                  <a:pt x="290703" y="226695"/>
                </a:cubicBezTo>
                <a:cubicBezTo>
                  <a:pt x="290576" y="226949"/>
                  <a:pt x="290576" y="226695"/>
                  <a:pt x="290449" y="226314"/>
                </a:cubicBezTo>
                <a:cubicBezTo>
                  <a:pt x="265938" y="224409"/>
                  <a:pt x="238379" y="224536"/>
                  <a:pt x="203073" y="226949"/>
                </a:cubicBezTo>
                <a:cubicBezTo>
                  <a:pt x="0" y="0"/>
                  <a:pt x="169164" y="2421509"/>
                  <a:pt x="162941" y="2601976"/>
                </a:cubicBezTo>
                <a:cubicBezTo>
                  <a:pt x="538099" y="2582799"/>
                  <a:pt x="6508623" y="2641092"/>
                  <a:pt x="6449568" y="2580767"/>
                </a:cubicBezTo>
                <a:close/>
                <a:moveTo>
                  <a:pt x="593598" y="304546"/>
                </a:moveTo>
                <a:cubicBezTo>
                  <a:pt x="592836" y="304673"/>
                  <a:pt x="592963" y="298831"/>
                  <a:pt x="593598" y="304546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934" l="0" r="0" t="-704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028700" y="1000125"/>
            <a:ext cx="4537222" cy="859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Conteúdo</a:t>
            </a:r>
            <a:endParaRPr sz="5592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167564" y="3723068"/>
            <a:ext cx="2156332" cy="167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01/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Transição Justa e Acordo de Paris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5962034" y="5372811"/>
            <a:ext cx="2614917" cy="167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02/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NDC Brasil</a:t>
            </a:r>
            <a:endParaRPr sz="234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Plano Nacional de 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Adaptação 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9868587" y="2783583"/>
            <a:ext cx="1562047" cy="1254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03/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Empregos Verdes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3074772" y="4414028"/>
            <a:ext cx="2906059" cy="25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04/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Empregos Verdes: Saúde do Trabalhador e da População</a:t>
            </a:r>
            <a:endParaRPr sz="234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7445010" y="-209833"/>
            <a:ext cx="16203683" cy="10714658"/>
          </a:xfrm>
          <a:custGeom>
            <a:rect b="b" l="l" r="r" t="t"/>
            <a:pathLst>
              <a:path extrusionOk="0" h="4257040" w="6437884">
                <a:moveTo>
                  <a:pt x="6341491" y="4226433"/>
                </a:moveTo>
                <a:cubicBezTo>
                  <a:pt x="4280281" y="4234307"/>
                  <a:pt x="2233295" y="4225925"/>
                  <a:pt x="93726" y="4234434"/>
                </a:cubicBezTo>
                <a:cubicBezTo>
                  <a:pt x="61976" y="4223893"/>
                  <a:pt x="79883" y="4181729"/>
                  <a:pt x="73787" y="4144518"/>
                </a:cubicBezTo>
                <a:cubicBezTo>
                  <a:pt x="58674" y="4096766"/>
                  <a:pt x="0" y="4066413"/>
                  <a:pt x="84455" y="3977005"/>
                </a:cubicBezTo>
                <a:cubicBezTo>
                  <a:pt x="103759" y="3930650"/>
                  <a:pt x="120269" y="3876040"/>
                  <a:pt x="135001" y="3832352"/>
                </a:cubicBezTo>
                <a:cubicBezTo>
                  <a:pt x="199009" y="3782060"/>
                  <a:pt x="241046" y="3726561"/>
                  <a:pt x="303403" y="3660521"/>
                </a:cubicBezTo>
                <a:cubicBezTo>
                  <a:pt x="375158" y="3572129"/>
                  <a:pt x="324104" y="3492500"/>
                  <a:pt x="437642" y="3440049"/>
                </a:cubicBezTo>
                <a:cubicBezTo>
                  <a:pt x="421513" y="3404235"/>
                  <a:pt x="463931" y="3368802"/>
                  <a:pt x="443357" y="3323336"/>
                </a:cubicBezTo>
                <a:cubicBezTo>
                  <a:pt x="448564" y="3239008"/>
                  <a:pt x="446532" y="3244215"/>
                  <a:pt x="542036" y="3139313"/>
                </a:cubicBezTo>
                <a:cubicBezTo>
                  <a:pt x="552704" y="3089529"/>
                  <a:pt x="490728" y="3042285"/>
                  <a:pt x="618490" y="2959862"/>
                </a:cubicBezTo>
                <a:cubicBezTo>
                  <a:pt x="631444" y="2894965"/>
                  <a:pt x="651891" y="2868041"/>
                  <a:pt x="717296" y="2816606"/>
                </a:cubicBezTo>
                <a:cubicBezTo>
                  <a:pt x="760095" y="2811526"/>
                  <a:pt x="705993" y="2703703"/>
                  <a:pt x="768477" y="2618105"/>
                </a:cubicBezTo>
                <a:cubicBezTo>
                  <a:pt x="788924" y="2583307"/>
                  <a:pt x="731647" y="2538984"/>
                  <a:pt x="805815" y="2425954"/>
                </a:cubicBezTo>
                <a:cubicBezTo>
                  <a:pt x="828167" y="2378202"/>
                  <a:pt x="826262" y="2341753"/>
                  <a:pt x="830199" y="2276602"/>
                </a:cubicBezTo>
                <a:cubicBezTo>
                  <a:pt x="892810" y="2216277"/>
                  <a:pt x="930021" y="2166239"/>
                  <a:pt x="939419" y="2060575"/>
                </a:cubicBezTo>
                <a:cubicBezTo>
                  <a:pt x="995426" y="1975866"/>
                  <a:pt x="1038860" y="1964182"/>
                  <a:pt x="990346" y="1833245"/>
                </a:cubicBezTo>
                <a:cubicBezTo>
                  <a:pt x="1048893" y="1747012"/>
                  <a:pt x="1075944" y="1582674"/>
                  <a:pt x="1133094" y="1484757"/>
                </a:cubicBezTo>
                <a:cubicBezTo>
                  <a:pt x="1107313" y="1420749"/>
                  <a:pt x="1137666" y="1331595"/>
                  <a:pt x="1097915" y="1262126"/>
                </a:cubicBezTo>
                <a:cubicBezTo>
                  <a:pt x="1152017" y="1137285"/>
                  <a:pt x="1106678" y="1185418"/>
                  <a:pt x="1083310" y="985647"/>
                </a:cubicBezTo>
                <a:cubicBezTo>
                  <a:pt x="1082167" y="963549"/>
                  <a:pt x="1056386" y="939292"/>
                  <a:pt x="1024890" y="914908"/>
                </a:cubicBezTo>
                <a:cubicBezTo>
                  <a:pt x="1037971" y="909828"/>
                  <a:pt x="1042289" y="837819"/>
                  <a:pt x="997966" y="824738"/>
                </a:cubicBezTo>
                <a:cubicBezTo>
                  <a:pt x="889762" y="775462"/>
                  <a:pt x="898525" y="645160"/>
                  <a:pt x="794512" y="570230"/>
                </a:cubicBezTo>
                <a:cubicBezTo>
                  <a:pt x="823976" y="457327"/>
                  <a:pt x="732790" y="389001"/>
                  <a:pt x="688467" y="295021"/>
                </a:cubicBezTo>
                <a:cubicBezTo>
                  <a:pt x="660527" y="270637"/>
                  <a:pt x="726694" y="269367"/>
                  <a:pt x="731393" y="248666"/>
                </a:cubicBezTo>
                <a:cubicBezTo>
                  <a:pt x="734568" y="241046"/>
                  <a:pt x="756920" y="170688"/>
                  <a:pt x="738759" y="154051"/>
                </a:cubicBezTo>
                <a:cubicBezTo>
                  <a:pt x="703199" y="134239"/>
                  <a:pt x="730504" y="110744"/>
                  <a:pt x="739902" y="77724"/>
                </a:cubicBezTo>
                <a:cubicBezTo>
                  <a:pt x="748411" y="61595"/>
                  <a:pt x="697992" y="2794"/>
                  <a:pt x="775589" y="25781"/>
                </a:cubicBezTo>
                <a:cubicBezTo>
                  <a:pt x="2374773" y="16129"/>
                  <a:pt x="3964559" y="29464"/>
                  <a:pt x="5604891" y="21336"/>
                </a:cubicBezTo>
                <a:cubicBezTo>
                  <a:pt x="5854573" y="38608"/>
                  <a:pt x="6136005" y="0"/>
                  <a:pt x="6383401" y="33782"/>
                </a:cubicBezTo>
                <a:cubicBezTo>
                  <a:pt x="6383909" y="571754"/>
                  <a:pt x="6385306" y="1170305"/>
                  <a:pt x="6384544" y="1710944"/>
                </a:cubicBezTo>
                <a:cubicBezTo>
                  <a:pt x="6386703" y="2484501"/>
                  <a:pt x="6379464" y="3261995"/>
                  <a:pt x="6388608" y="4038473"/>
                </a:cubicBezTo>
                <a:cubicBezTo>
                  <a:pt x="6357747" y="4044061"/>
                  <a:pt x="6437884" y="4257040"/>
                  <a:pt x="6341491" y="4226433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5" l="0" r="0" t="-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826125" y="800100"/>
            <a:ext cx="80511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01/</a:t>
            </a:r>
            <a:endParaRPr/>
          </a:p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Transição Justa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484004" y="2813747"/>
            <a:ext cx="8660100" cy="7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Termo que nasce no mundo do trabalho, a partir de lutas dos sindicatos norte-americanos na década 1970.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Conceito orientado pelo trabalho. Tony Mazzochi.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Busca de cuidar dos interesses dos que são mais afetados pela transição para a economia de baixo carbono: 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/>
          </a:p>
          <a:p>
            <a:pPr indent="-457200" lvl="1" marL="9144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Trabalhadores</a:t>
            </a:r>
            <a:endParaRPr/>
          </a:p>
          <a:p>
            <a:pPr indent="-457200" lvl="1" marL="9144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Comunidades vulneráveis</a:t>
            </a:r>
            <a:endParaRPr b="0" i="0" sz="2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1" marL="9144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Fornecedores de bens e serviços (médias e 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pequenas  empresas)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Lema: “não deixar ninguém para trás”. 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-809809" y="6141710"/>
            <a:ext cx="13402149" cy="16779005"/>
          </a:xfrm>
          <a:custGeom>
            <a:rect b="b" l="l" r="r" t="t"/>
            <a:pathLst>
              <a:path extrusionOk="0" h="7732141" w="6176010">
                <a:moveTo>
                  <a:pt x="2751836" y="534162"/>
                </a:moveTo>
                <a:cubicBezTo>
                  <a:pt x="2744978" y="526288"/>
                  <a:pt x="2765044" y="531876"/>
                  <a:pt x="2751836" y="534162"/>
                </a:cubicBezTo>
                <a:close/>
                <a:moveTo>
                  <a:pt x="3623056" y="858266"/>
                </a:moveTo>
                <a:cubicBezTo>
                  <a:pt x="3616706" y="864743"/>
                  <a:pt x="3625723" y="857504"/>
                  <a:pt x="3623056" y="858266"/>
                </a:cubicBezTo>
                <a:close/>
                <a:moveTo>
                  <a:pt x="6009894" y="6462268"/>
                </a:moveTo>
                <a:cubicBezTo>
                  <a:pt x="4415282" y="6546215"/>
                  <a:pt x="2577846" y="6484239"/>
                  <a:pt x="928370" y="6489827"/>
                </a:cubicBezTo>
                <a:cubicBezTo>
                  <a:pt x="0" y="6374511"/>
                  <a:pt x="551307" y="7732141"/>
                  <a:pt x="325374" y="206756"/>
                </a:cubicBezTo>
                <a:cubicBezTo>
                  <a:pt x="591439" y="101346"/>
                  <a:pt x="749935" y="273685"/>
                  <a:pt x="951738" y="255016"/>
                </a:cubicBezTo>
                <a:cubicBezTo>
                  <a:pt x="945007" y="392684"/>
                  <a:pt x="1095502" y="0"/>
                  <a:pt x="1517142" y="357124"/>
                </a:cubicBezTo>
                <a:cubicBezTo>
                  <a:pt x="1643380" y="366776"/>
                  <a:pt x="1761236" y="463042"/>
                  <a:pt x="1880616" y="516255"/>
                </a:cubicBezTo>
                <a:cubicBezTo>
                  <a:pt x="1880743" y="513080"/>
                  <a:pt x="1880489" y="509524"/>
                  <a:pt x="1881759" y="516890"/>
                </a:cubicBezTo>
                <a:cubicBezTo>
                  <a:pt x="1900047" y="524891"/>
                  <a:pt x="1918335" y="532130"/>
                  <a:pt x="1936750" y="537718"/>
                </a:cubicBezTo>
                <a:cubicBezTo>
                  <a:pt x="1947418" y="535051"/>
                  <a:pt x="1954149" y="512699"/>
                  <a:pt x="1968246" y="527812"/>
                </a:cubicBezTo>
                <a:cubicBezTo>
                  <a:pt x="2053971" y="513969"/>
                  <a:pt x="2218182" y="523113"/>
                  <a:pt x="2387346" y="529082"/>
                </a:cubicBezTo>
                <a:cubicBezTo>
                  <a:pt x="2376170" y="524764"/>
                  <a:pt x="2412619" y="512191"/>
                  <a:pt x="2471547" y="505714"/>
                </a:cubicBezTo>
                <a:cubicBezTo>
                  <a:pt x="2471420" y="505587"/>
                  <a:pt x="2471420" y="505460"/>
                  <a:pt x="2471293" y="505333"/>
                </a:cubicBezTo>
                <a:cubicBezTo>
                  <a:pt x="2471547" y="505333"/>
                  <a:pt x="2471674" y="505460"/>
                  <a:pt x="2471928" y="505460"/>
                </a:cubicBezTo>
                <a:cubicBezTo>
                  <a:pt x="2471801" y="505714"/>
                  <a:pt x="2471674" y="505714"/>
                  <a:pt x="2471674" y="505714"/>
                </a:cubicBezTo>
                <a:cubicBezTo>
                  <a:pt x="2581275" y="493776"/>
                  <a:pt x="2768981" y="503174"/>
                  <a:pt x="2876296" y="627634"/>
                </a:cubicBezTo>
                <a:cubicBezTo>
                  <a:pt x="2861310" y="631952"/>
                  <a:pt x="3014472" y="666115"/>
                  <a:pt x="3051810" y="656336"/>
                </a:cubicBezTo>
                <a:cubicBezTo>
                  <a:pt x="3076575" y="698627"/>
                  <a:pt x="3186938" y="705993"/>
                  <a:pt x="3257296" y="659130"/>
                </a:cubicBezTo>
                <a:cubicBezTo>
                  <a:pt x="3273425" y="703326"/>
                  <a:pt x="3298190" y="665988"/>
                  <a:pt x="3339338" y="725170"/>
                </a:cubicBezTo>
                <a:cubicBezTo>
                  <a:pt x="3445256" y="677037"/>
                  <a:pt x="3515614" y="801370"/>
                  <a:pt x="3613277" y="861314"/>
                </a:cubicBezTo>
                <a:lnTo>
                  <a:pt x="3613658" y="863727"/>
                </a:lnTo>
                <a:cubicBezTo>
                  <a:pt x="3613531" y="862965"/>
                  <a:pt x="3613531" y="862203"/>
                  <a:pt x="3613404" y="861314"/>
                </a:cubicBezTo>
                <a:cubicBezTo>
                  <a:pt x="3613404" y="861314"/>
                  <a:pt x="3613404" y="861314"/>
                  <a:pt x="3613277" y="861314"/>
                </a:cubicBezTo>
                <a:lnTo>
                  <a:pt x="3612896" y="858266"/>
                </a:lnTo>
                <a:cubicBezTo>
                  <a:pt x="3613150" y="859409"/>
                  <a:pt x="3613277" y="860425"/>
                  <a:pt x="3613404" y="861314"/>
                </a:cubicBezTo>
                <a:cubicBezTo>
                  <a:pt x="3660775" y="890397"/>
                  <a:pt x="3714623" y="904367"/>
                  <a:pt x="3782060" y="876046"/>
                </a:cubicBezTo>
                <a:cubicBezTo>
                  <a:pt x="3780409" y="919480"/>
                  <a:pt x="3806952" y="885317"/>
                  <a:pt x="3843020" y="934974"/>
                </a:cubicBezTo>
                <a:cubicBezTo>
                  <a:pt x="3826510" y="910082"/>
                  <a:pt x="3894328" y="994410"/>
                  <a:pt x="3917188" y="1051306"/>
                </a:cubicBezTo>
                <a:cubicBezTo>
                  <a:pt x="3913505" y="1008888"/>
                  <a:pt x="4002278" y="1073785"/>
                  <a:pt x="4044696" y="1144524"/>
                </a:cubicBezTo>
                <a:cubicBezTo>
                  <a:pt x="4048379" y="1054100"/>
                  <a:pt x="4135501" y="1118489"/>
                  <a:pt x="4226814" y="1163574"/>
                </a:cubicBezTo>
                <a:cubicBezTo>
                  <a:pt x="4228592" y="1164463"/>
                  <a:pt x="4230370" y="1165352"/>
                  <a:pt x="4232148" y="1166241"/>
                </a:cubicBezTo>
                <a:cubicBezTo>
                  <a:pt x="4276979" y="1187958"/>
                  <a:pt x="4322445" y="1204087"/>
                  <a:pt x="4359148" y="1194308"/>
                </a:cubicBezTo>
                <a:cubicBezTo>
                  <a:pt x="4379722" y="1191895"/>
                  <a:pt x="4512818" y="1271778"/>
                  <a:pt x="4578858" y="1227836"/>
                </a:cubicBezTo>
                <a:cubicBezTo>
                  <a:pt x="4646295" y="1300988"/>
                  <a:pt x="4631944" y="1272032"/>
                  <a:pt x="4724146" y="1260094"/>
                </a:cubicBezTo>
                <a:cubicBezTo>
                  <a:pt x="4723765" y="1243965"/>
                  <a:pt x="4732020" y="1253617"/>
                  <a:pt x="4740656" y="1272286"/>
                </a:cubicBezTo>
                <a:cubicBezTo>
                  <a:pt x="4798441" y="1312164"/>
                  <a:pt x="4826508" y="1285113"/>
                  <a:pt x="4890262" y="1268730"/>
                </a:cubicBezTo>
                <a:cubicBezTo>
                  <a:pt x="4922774" y="1248918"/>
                  <a:pt x="4989576" y="1270508"/>
                  <a:pt x="5000244" y="1302004"/>
                </a:cubicBezTo>
                <a:cubicBezTo>
                  <a:pt x="5046726" y="1303147"/>
                  <a:pt x="5038979" y="1272921"/>
                  <a:pt x="5084826" y="1323086"/>
                </a:cubicBezTo>
                <a:cubicBezTo>
                  <a:pt x="5093716" y="1312418"/>
                  <a:pt x="5119116" y="1316736"/>
                  <a:pt x="5146802" y="1326642"/>
                </a:cubicBezTo>
                <a:cubicBezTo>
                  <a:pt x="5147310" y="1326769"/>
                  <a:pt x="5147691" y="1326896"/>
                  <a:pt x="5148199" y="1327150"/>
                </a:cubicBezTo>
                <a:cubicBezTo>
                  <a:pt x="5164836" y="1333246"/>
                  <a:pt x="5182235" y="1341247"/>
                  <a:pt x="5197475" y="1349375"/>
                </a:cubicBezTo>
                <a:cubicBezTo>
                  <a:pt x="5198364" y="1348740"/>
                  <a:pt x="5199761" y="1349248"/>
                  <a:pt x="5201920" y="1351788"/>
                </a:cubicBezTo>
                <a:cubicBezTo>
                  <a:pt x="5200523" y="1351026"/>
                  <a:pt x="5198999" y="1350137"/>
                  <a:pt x="5197475" y="1349375"/>
                </a:cubicBezTo>
                <a:cubicBezTo>
                  <a:pt x="5192649" y="1353439"/>
                  <a:pt x="5214874" y="1405382"/>
                  <a:pt x="5307838" y="1407668"/>
                </a:cubicBezTo>
                <a:cubicBezTo>
                  <a:pt x="5338064" y="1425956"/>
                  <a:pt x="5464810" y="1502283"/>
                  <a:pt x="5506974" y="1594612"/>
                </a:cubicBezTo>
                <a:cubicBezTo>
                  <a:pt x="5541010" y="1581658"/>
                  <a:pt x="5529707" y="1620393"/>
                  <a:pt x="5571236" y="1608836"/>
                </a:cubicBezTo>
                <a:cubicBezTo>
                  <a:pt x="5554599" y="1641729"/>
                  <a:pt x="5599811" y="1597660"/>
                  <a:pt x="5587492" y="1652524"/>
                </a:cubicBezTo>
                <a:cubicBezTo>
                  <a:pt x="5590413" y="1654429"/>
                  <a:pt x="5593207" y="1656207"/>
                  <a:pt x="5596001" y="1657985"/>
                </a:cubicBezTo>
                <a:lnTo>
                  <a:pt x="5596255" y="1658112"/>
                </a:lnTo>
                <a:cubicBezTo>
                  <a:pt x="6176010" y="2027555"/>
                  <a:pt x="5979922" y="1133221"/>
                  <a:pt x="6009894" y="6462268"/>
                </a:cubicBezTo>
                <a:close/>
                <a:moveTo>
                  <a:pt x="3613658" y="868807"/>
                </a:moveTo>
                <a:cubicBezTo>
                  <a:pt x="3613531" y="869188"/>
                  <a:pt x="3613150" y="869950"/>
                  <a:pt x="3612769" y="871347"/>
                </a:cubicBezTo>
                <a:cubicBezTo>
                  <a:pt x="3613150" y="870712"/>
                  <a:pt x="3613531" y="869950"/>
                  <a:pt x="3613658" y="868807"/>
                </a:cubicBezTo>
                <a:close/>
                <a:moveTo>
                  <a:pt x="3684270" y="889762"/>
                </a:moveTo>
                <a:cubicBezTo>
                  <a:pt x="3683254" y="889000"/>
                  <a:pt x="3685159" y="890778"/>
                  <a:pt x="3685794" y="891794"/>
                </a:cubicBezTo>
                <a:cubicBezTo>
                  <a:pt x="3688588" y="891921"/>
                  <a:pt x="3692017" y="891921"/>
                  <a:pt x="3684270" y="889762"/>
                </a:cubicBezTo>
                <a:close/>
                <a:moveTo>
                  <a:pt x="2471166" y="504698"/>
                </a:moveTo>
                <a:cubicBezTo>
                  <a:pt x="2463419" y="503555"/>
                  <a:pt x="2468880" y="504825"/>
                  <a:pt x="2471293" y="505333"/>
                </a:cubicBezTo>
                <a:cubicBezTo>
                  <a:pt x="2471166" y="504825"/>
                  <a:pt x="2471166" y="504317"/>
                  <a:pt x="2471166" y="50469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5037" r="-119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028700" y="1009650"/>
            <a:ext cx="4914900" cy="118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24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01/</a:t>
            </a:r>
            <a:endParaRPr/>
          </a:p>
          <a:p>
            <a:pPr indent="0" lvl="0" marL="0" marR="0" rtl="0" algn="l">
              <a:lnSpc>
                <a:spcPct val="11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24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Acordo de Paris</a:t>
            </a:r>
            <a:endParaRPr sz="4024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028700" y="2409098"/>
            <a:ext cx="13754100" cy="5004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Transição Justa reemerge no contexto das mudanças climáticas, como forma de mitigar os impactos negativos para trabalhadores e comunidades afetadas pelo fechamento de empreendimentos baseados na produção e utilização de combustíveis fósseis e a esperada expansão de energias renováveis. </a:t>
            </a:r>
            <a:endParaRPr/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Preâmbulo do Acordo de Paris: </a:t>
            </a:r>
            <a:endParaRPr/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25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“Tendo em conta os imperativos de uma transição justa da força de trabalho e a criação de trabalho decente e empregos de qualidade, de acordo com as prioridades de desenvolvimento nacionalmente definidas;” </a:t>
            </a:r>
            <a:endParaRPr/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Brasil. Decreto 9.073/2017. Promulga o Acordo de Paris.</a:t>
            </a:r>
            <a:endParaRPr/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 rot="10800000">
            <a:off x="-172253" y="-4537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>
            <a:off x="-380161" y="-88351"/>
            <a:ext cx="19048322" cy="2194280"/>
            <a:chOff x="0" y="-19050"/>
            <a:chExt cx="5016842" cy="831850"/>
          </a:xfrm>
        </p:grpSpPr>
        <p:sp>
          <p:nvSpPr>
            <p:cNvPr id="139" name="Google Shape;139;p17"/>
            <p:cNvSpPr/>
            <p:nvPr/>
          </p:nvSpPr>
          <p:spPr>
            <a:xfrm>
              <a:off x="0" y="0"/>
              <a:ext cx="5016842" cy="812800"/>
            </a:xfrm>
            <a:custGeom>
              <a:rect b="b" l="l" r="r" t="t"/>
              <a:pathLst>
                <a:path extrusionOk="0" h="812800" w="5016842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653708" y="2460286"/>
            <a:ext cx="3844078" cy="1320494"/>
            <a:chOff x="0" y="-47625"/>
            <a:chExt cx="1012432" cy="195906"/>
          </a:xfrm>
        </p:grpSpPr>
        <p:sp>
          <p:nvSpPr>
            <p:cNvPr id="142" name="Google Shape;142;p17"/>
            <p:cNvSpPr/>
            <p:nvPr/>
          </p:nvSpPr>
          <p:spPr>
            <a:xfrm>
              <a:off x="0" y="0"/>
              <a:ext cx="1012432" cy="148281"/>
            </a:xfrm>
            <a:custGeom>
              <a:rect b="b" l="l" r="r" t="t"/>
              <a:pathLst>
                <a:path extrusionOk="0" h="148281" w="1012432">
                  <a:moveTo>
                    <a:pt x="0" y="0"/>
                  </a:moveTo>
                  <a:lnTo>
                    <a:pt x="1012432" y="0"/>
                  </a:lnTo>
                  <a:lnTo>
                    <a:pt x="1012432" y="148281"/>
                  </a:lnTo>
                  <a:lnTo>
                    <a:pt x="0" y="148281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0" y="-47625"/>
              <a:ext cx="1012432" cy="19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8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TRABALHADORES</a:t>
              </a:r>
              <a:endParaRPr/>
            </a:p>
          </p:txBody>
        </p:sp>
      </p:grpSp>
      <p:sp>
        <p:nvSpPr>
          <p:cNvPr id="144" name="Google Shape;144;p17"/>
          <p:cNvSpPr txBox="1"/>
          <p:nvPr/>
        </p:nvSpPr>
        <p:spPr>
          <a:xfrm>
            <a:off x="-232320" y="190500"/>
            <a:ext cx="17758320" cy="1242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1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Principais Grupos Afetados</a:t>
            </a:r>
            <a:endParaRPr sz="5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653708" y="4076646"/>
            <a:ext cx="3844078" cy="5181654"/>
            <a:chOff x="0" y="-38421"/>
            <a:chExt cx="1012432" cy="1169122"/>
          </a:xfrm>
        </p:grpSpPr>
        <p:sp>
          <p:nvSpPr>
            <p:cNvPr id="146" name="Google Shape;146;p17"/>
            <p:cNvSpPr/>
            <p:nvPr/>
          </p:nvSpPr>
          <p:spPr>
            <a:xfrm>
              <a:off x="0" y="-27646"/>
              <a:ext cx="1012432" cy="1158347"/>
            </a:xfrm>
            <a:custGeom>
              <a:rect b="b" l="l" r="r" t="t"/>
              <a:pathLst>
                <a:path extrusionOk="0" h="1130701" w="1012432">
                  <a:moveTo>
                    <a:pt x="0" y="0"/>
                  </a:moveTo>
                  <a:lnTo>
                    <a:pt x="1012432" y="0"/>
                  </a:lnTo>
                  <a:lnTo>
                    <a:pt x="1012432" y="1130701"/>
                  </a:lnTo>
                  <a:lnTo>
                    <a:pt x="0" y="1130701"/>
                  </a:lnTo>
                  <a:close/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0" y="-38421"/>
              <a:ext cx="1012432" cy="1169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73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Envolver os trabalhadores antecipando a mudança de empregabilidade, assegurando o diálogo, desenvolvendo habilidades, protegendo a saúde e a segurança e promovendo a proteção social, incluindo pensões e benefícios</a:t>
              </a:r>
              <a:endParaRPr i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5431235" y="2537974"/>
            <a:ext cx="3712765" cy="1211140"/>
            <a:chOff x="0" y="-47625"/>
            <a:chExt cx="977847" cy="215328"/>
          </a:xfrm>
        </p:grpSpPr>
        <p:sp>
          <p:nvSpPr>
            <p:cNvPr id="149" name="Google Shape;149;p17"/>
            <p:cNvSpPr/>
            <p:nvPr/>
          </p:nvSpPr>
          <p:spPr>
            <a:xfrm>
              <a:off x="0" y="0"/>
              <a:ext cx="977847" cy="167703"/>
            </a:xfrm>
            <a:custGeom>
              <a:rect b="b" l="l" r="r" t="t"/>
              <a:pathLst>
                <a:path extrusionOk="0" h="167703" w="977847">
                  <a:moveTo>
                    <a:pt x="0" y="0"/>
                  </a:moveTo>
                  <a:lnTo>
                    <a:pt x="977847" y="0"/>
                  </a:lnTo>
                  <a:lnTo>
                    <a:pt x="977847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0" y="-47625"/>
              <a:ext cx="977847" cy="21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8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FORNECEDORES</a:t>
              </a:r>
              <a:endParaRPr/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5305288" y="4124400"/>
            <a:ext cx="4363751" cy="5239100"/>
            <a:chOff x="-33171" y="-8454"/>
            <a:chExt cx="1149300" cy="1162498"/>
          </a:xfrm>
        </p:grpSpPr>
        <p:sp>
          <p:nvSpPr>
            <p:cNvPr id="152" name="Google Shape;152;p17"/>
            <p:cNvSpPr/>
            <p:nvPr/>
          </p:nvSpPr>
          <p:spPr>
            <a:xfrm>
              <a:off x="-3" y="-8454"/>
              <a:ext cx="1082966" cy="1130701"/>
            </a:xfrm>
            <a:custGeom>
              <a:rect b="b" l="l" r="r" t="t"/>
              <a:pathLst>
                <a:path extrusionOk="0" h="1130701" w="977847">
                  <a:moveTo>
                    <a:pt x="0" y="0"/>
                  </a:moveTo>
                  <a:lnTo>
                    <a:pt x="977847" y="0"/>
                  </a:lnTo>
                  <a:lnTo>
                    <a:pt x="977847" y="1130701"/>
                  </a:lnTo>
                  <a:lnTo>
                    <a:pt x="0" y="1130701"/>
                  </a:lnTo>
                  <a:close/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-33171" y="4144"/>
              <a:ext cx="1149300" cy="11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73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Apoiar fornecedores, tendo em consideração o impacto social no caminho para as emissões líquidas zero, fortalecendo as cadeias </a:t>
              </a:r>
              <a:r>
                <a:rPr i="1" lang="en-US" sz="2800">
                  <a:solidFill>
                    <a:srgbClr val="FFFFFF"/>
                  </a:solidFill>
                </a:rPr>
                <a:t>produtivas </a:t>
              </a: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locais, aplicando os direitos trabalhistas e humanos e a devida diligência Ambiental ao longo de toda as cadeias de </a:t>
              </a:r>
              <a:r>
                <a:rPr i="1" lang="en-US" sz="2800">
                  <a:solidFill>
                    <a:srgbClr val="FFFFFF"/>
                  </a:solidFill>
                </a:rPr>
                <a:t>produção </a:t>
              </a: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(supply chain)</a:t>
              </a:r>
              <a:endParaRPr/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9758408" y="2805845"/>
            <a:ext cx="3823747" cy="970935"/>
            <a:chOff x="-39696" y="-93563"/>
            <a:chExt cx="1007078" cy="255719"/>
          </a:xfrm>
        </p:grpSpPr>
        <p:sp>
          <p:nvSpPr>
            <p:cNvPr id="155" name="Google Shape;155;p17"/>
            <p:cNvSpPr/>
            <p:nvPr/>
          </p:nvSpPr>
          <p:spPr>
            <a:xfrm>
              <a:off x="12463" y="-93563"/>
              <a:ext cx="954919" cy="241843"/>
            </a:xfrm>
            <a:custGeom>
              <a:rect b="b" l="l" r="r" t="t"/>
              <a:pathLst>
                <a:path extrusionOk="0" h="148281" w="954919">
                  <a:moveTo>
                    <a:pt x="0" y="0"/>
                  </a:moveTo>
                  <a:lnTo>
                    <a:pt x="954919" y="0"/>
                  </a:lnTo>
                  <a:lnTo>
                    <a:pt x="954919" y="148281"/>
                  </a:lnTo>
                  <a:lnTo>
                    <a:pt x="0" y="148281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 txBox="1"/>
            <p:nvPr/>
          </p:nvSpPr>
          <p:spPr>
            <a:xfrm>
              <a:off x="-39696" y="-79687"/>
              <a:ext cx="977416" cy="241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8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COMUNIDADES</a:t>
              </a:r>
              <a:endParaRPr/>
            </a:p>
          </p:txBody>
        </p:sp>
      </p:grpSp>
      <p:grpSp>
        <p:nvGrpSpPr>
          <p:cNvPr id="157" name="Google Shape;157;p17"/>
          <p:cNvGrpSpPr/>
          <p:nvPr/>
        </p:nvGrpSpPr>
        <p:grpSpPr>
          <a:xfrm>
            <a:off x="9930883" y="4162500"/>
            <a:ext cx="3625707" cy="5095800"/>
            <a:chOff x="0" y="-19050"/>
            <a:chExt cx="954919" cy="1149751"/>
          </a:xfrm>
        </p:grpSpPr>
        <p:sp>
          <p:nvSpPr>
            <p:cNvPr id="158" name="Google Shape;158;p17"/>
            <p:cNvSpPr/>
            <p:nvPr/>
          </p:nvSpPr>
          <p:spPr>
            <a:xfrm>
              <a:off x="0" y="0"/>
              <a:ext cx="954919" cy="1130701"/>
            </a:xfrm>
            <a:custGeom>
              <a:rect b="b" l="l" r="r" t="t"/>
              <a:pathLst>
                <a:path extrusionOk="0" h="1130701" w="954919">
                  <a:moveTo>
                    <a:pt x="0" y="0"/>
                  </a:moveTo>
                  <a:lnTo>
                    <a:pt x="954919" y="0"/>
                  </a:lnTo>
                  <a:lnTo>
                    <a:pt x="954919" y="1130701"/>
                  </a:lnTo>
                  <a:lnTo>
                    <a:pt x="0" y="1130701"/>
                  </a:lnTo>
                  <a:close/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0" y="-19050"/>
              <a:ext cx="954919" cy="1149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73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Compreender os efeitos  colaterais para as comunidades, respeitando os direitos em torno dos impactos envolvidos, focando na vulnerabilidade e possibilitando inovações como energia comunitária.</a:t>
              </a:r>
              <a:endParaRPr i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7"/>
          <p:cNvSpPr/>
          <p:nvPr/>
        </p:nvSpPr>
        <p:spPr>
          <a:xfrm>
            <a:off x="15408481" y="-2153153"/>
            <a:ext cx="4116356" cy="4116356"/>
          </a:xfrm>
          <a:custGeom>
            <a:rect b="b" l="l" r="r" t="t"/>
            <a:pathLst>
              <a:path extrusionOk="0" h="4116356" w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-2602379" y="0"/>
            <a:ext cx="3256087" cy="3256087"/>
          </a:xfrm>
          <a:custGeom>
            <a:rect b="b" l="l" r="r" t="t"/>
            <a:pathLst>
              <a:path extrusionOk="0" h="3256087" w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17"/>
          <p:cNvGrpSpPr/>
          <p:nvPr/>
        </p:nvGrpSpPr>
        <p:grpSpPr>
          <a:xfrm>
            <a:off x="14490040" y="4162500"/>
            <a:ext cx="3625707" cy="5095800"/>
            <a:chOff x="0" y="-19050"/>
            <a:chExt cx="954919" cy="1149751"/>
          </a:xfrm>
        </p:grpSpPr>
        <p:sp>
          <p:nvSpPr>
            <p:cNvPr id="163" name="Google Shape;163;p17"/>
            <p:cNvSpPr/>
            <p:nvPr/>
          </p:nvSpPr>
          <p:spPr>
            <a:xfrm>
              <a:off x="0" y="0"/>
              <a:ext cx="954919" cy="1130701"/>
            </a:xfrm>
            <a:custGeom>
              <a:rect b="b" l="l" r="r" t="t"/>
              <a:pathLst>
                <a:path extrusionOk="0" h="1130701" w="954919">
                  <a:moveTo>
                    <a:pt x="0" y="0"/>
                  </a:moveTo>
                  <a:lnTo>
                    <a:pt x="954919" y="0"/>
                  </a:lnTo>
                  <a:lnTo>
                    <a:pt x="954919" y="1130701"/>
                  </a:lnTo>
                  <a:lnTo>
                    <a:pt x="0" y="1130701"/>
                  </a:lnTo>
                  <a:close/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0" y="-19050"/>
              <a:ext cx="954919" cy="1149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73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Priorizar implicações para os consumidores com acesso inadequado a bens e serviços  sustentáveis, incluindo energia, removendo barreiras para consumidores para apoiar a transição, por meio de serviços financeiros. </a:t>
              </a:r>
              <a:endParaRPr/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14404622" y="2805848"/>
            <a:ext cx="3711125" cy="999481"/>
            <a:chOff x="0" y="-155315"/>
            <a:chExt cx="977416" cy="282433"/>
          </a:xfrm>
        </p:grpSpPr>
        <p:sp>
          <p:nvSpPr>
            <p:cNvPr id="166" name="Google Shape;166;p17"/>
            <p:cNvSpPr/>
            <p:nvPr/>
          </p:nvSpPr>
          <p:spPr>
            <a:xfrm>
              <a:off x="0" y="-155315"/>
              <a:ext cx="977416" cy="241845"/>
            </a:xfrm>
            <a:custGeom>
              <a:rect b="b" l="l" r="r" t="t"/>
              <a:pathLst>
                <a:path extrusionOk="0" h="200808" w="977416">
                  <a:moveTo>
                    <a:pt x="0" y="0"/>
                  </a:moveTo>
                  <a:lnTo>
                    <a:pt x="977416" y="0"/>
                  </a:lnTo>
                  <a:lnTo>
                    <a:pt x="977416" y="200808"/>
                  </a:lnTo>
                  <a:lnTo>
                    <a:pt x="0" y="200808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0" y="-155315"/>
              <a:ext cx="977416" cy="282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8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CONSUMIDORES</a:t>
              </a:r>
              <a:endParaRPr/>
            </a:p>
          </p:txBody>
        </p:sp>
      </p:grpSp>
      <p:sp>
        <p:nvSpPr>
          <p:cNvPr id="168" name="Google Shape;168;p17"/>
          <p:cNvSpPr/>
          <p:nvPr/>
        </p:nvSpPr>
        <p:spPr>
          <a:xfrm>
            <a:off x="653708" y="9380387"/>
            <a:ext cx="17462039" cy="701055"/>
          </a:xfrm>
          <a:custGeom>
            <a:rect b="b" l="l" r="r" t="t"/>
            <a:pathLst>
              <a:path extrusionOk="0" h="148281" w="1012432">
                <a:moveTo>
                  <a:pt x="0" y="0"/>
                </a:moveTo>
                <a:lnTo>
                  <a:pt x="1012432" y="0"/>
                </a:lnTo>
                <a:lnTo>
                  <a:pt x="1012432" y="148281"/>
                </a:lnTo>
                <a:lnTo>
                  <a:pt x="0" y="14828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Transition Plan Just (Grantham Research Institute on Climate Change, 2022).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Tradução livre.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-6473404" y="-480725"/>
            <a:ext cx="14087530" cy="11002261"/>
          </a:xfrm>
          <a:custGeom>
            <a:rect b="b" l="l" r="r" t="t"/>
            <a:pathLst>
              <a:path extrusionOk="0" h="5919724" w="7579741">
                <a:moveTo>
                  <a:pt x="7563231" y="542290"/>
                </a:moveTo>
                <a:cubicBezTo>
                  <a:pt x="7547864" y="557530"/>
                  <a:pt x="7490206" y="686562"/>
                  <a:pt x="7507224" y="715264"/>
                </a:cubicBezTo>
                <a:cubicBezTo>
                  <a:pt x="7525639" y="709803"/>
                  <a:pt x="7436739" y="790321"/>
                  <a:pt x="7482586" y="888111"/>
                </a:cubicBezTo>
                <a:cubicBezTo>
                  <a:pt x="7469505" y="906018"/>
                  <a:pt x="7553833" y="924179"/>
                  <a:pt x="7546848" y="962025"/>
                </a:cubicBezTo>
                <a:cubicBezTo>
                  <a:pt x="7534529" y="981202"/>
                  <a:pt x="7489825" y="974979"/>
                  <a:pt x="7525639" y="1001014"/>
                </a:cubicBezTo>
                <a:cubicBezTo>
                  <a:pt x="7533132" y="1085469"/>
                  <a:pt x="7579233" y="1117346"/>
                  <a:pt x="7428357" y="1351280"/>
                </a:cubicBezTo>
                <a:cubicBezTo>
                  <a:pt x="7398639" y="1347343"/>
                  <a:pt x="7317740" y="1604645"/>
                  <a:pt x="7205980" y="1797050"/>
                </a:cubicBezTo>
                <a:cubicBezTo>
                  <a:pt x="7222109" y="1833372"/>
                  <a:pt x="7240016" y="1850009"/>
                  <a:pt x="7202297" y="1916684"/>
                </a:cubicBezTo>
                <a:cubicBezTo>
                  <a:pt x="7208901" y="1933448"/>
                  <a:pt x="7273036" y="1963420"/>
                  <a:pt x="7239635" y="2007743"/>
                </a:cubicBezTo>
                <a:cubicBezTo>
                  <a:pt x="7204202" y="2091436"/>
                  <a:pt x="7205853" y="2286381"/>
                  <a:pt x="7250049" y="2317750"/>
                </a:cubicBezTo>
                <a:cubicBezTo>
                  <a:pt x="7275576" y="2308987"/>
                  <a:pt x="7186168" y="2474976"/>
                  <a:pt x="7233031" y="2483866"/>
                </a:cubicBezTo>
                <a:cubicBezTo>
                  <a:pt x="7217791" y="2541143"/>
                  <a:pt x="7278497" y="2574417"/>
                  <a:pt x="7147941" y="2695575"/>
                </a:cubicBezTo>
                <a:cubicBezTo>
                  <a:pt x="7045960" y="2756535"/>
                  <a:pt x="7168642" y="2805176"/>
                  <a:pt x="7069074" y="2892044"/>
                </a:cubicBezTo>
                <a:cubicBezTo>
                  <a:pt x="7109587" y="2925826"/>
                  <a:pt x="7008622" y="2948432"/>
                  <a:pt x="7081139" y="3107690"/>
                </a:cubicBezTo>
                <a:cubicBezTo>
                  <a:pt x="7090664" y="3117088"/>
                  <a:pt x="7034657" y="3165983"/>
                  <a:pt x="7017766" y="3207639"/>
                </a:cubicBezTo>
                <a:cubicBezTo>
                  <a:pt x="7063232" y="3257296"/>
                  <a:pt x="7012940" y="3253994"/>
                  <a:pt x="6997446" y="3340354"/>
                </a:cubicBezTo>
                <a:cubicBezTo>
                  <a:pt x="6914515" y="3405251"/>
                  <a:pt x="6917309" y="3435350"/>
                  <a:pt x="6838696" y="3533013"/>
                </a:cubicBezTo>
                <a:cubicBezTo>
                  <a:pt x="6861556" y="3525774"/>
                  <a:pt x="6889496" y="3574161"/>
                  <a:pt x="6822313" y="3687572"/>
                </a:cubicBezTo>
                <a:cubicBezTo>
                  <a:pt x="6817868" y="3707257"/>
                  <a:pt x="6727190" y="3726307"/>
                  <a:pt x="6704838" y="3771265"/>
                </a:cubicBezTo>
                <a:cubicBezTo>
                  <a:pt x="6674739" y="3791585"/>
                  <a:pt x="6736080" y="3823716"/>
                  <a:pt x="6667881" y="3824732"/>
                </a:cubicBezTo>
                <a:cubicBezTo>
                  <a:pt x="6676517" y="3870960"/>
                  <a:pt x="6621399" y="3859911"/>
                  <a:pt x="6607683" y="3879977"/>
                </a:cubicBezTo>
                <a:cubicBezTo>
                  <a:pt x="6650990" y="3906901"/>
                  <a:pt x="6618478" y="3901313"/>
                  <a:pt x="6653657" y="3916553"/>
                </a:cubicBezTo>
                <a:cubicBezTo>
                  <a:pt x="6651371" y="3988689"/>
                  <a:pt x="6546469" y="4092829"/>
                  <a:pt x="6552819" y="4182491"/>
                </a:cubicBezTo>
                <a:cubicBezTo>
                  <a:pt x="6516370" y="4270502"/>
                  <a:pt x="6542786" y="4306443"/>
                  <a:pt x="6490208" y="4402836"/>
                </a:cubicBezTo>
                <a:cubicBezTo>
                  <a:pt x="6527419" y="4414266"/>
                  <a:pt x="6500749" y="4427982"/>
                  <a:pt x="6457696" y="4505960"/>
                </a:cubicBezTo>
                <a:cubicBezTo>
                  <a:pt x="6503289" y="4531741"/>
                  <a:pt x="6486271" y="4590542"/>
                  <a:pt x="6438519" y="4659376"/>
                </a:cubicBezTo>
                <a:cubicBezTo>
                  <a:pt x="6519418" y="4706620"/>
                  <a:pt x="6472682" y="4854575"/>
                  <a:pt x="6428232" y="4913630"/>
                </a:cubicBezTo>
                <a:cubicBezTo>
                  <a:pt x="6441440" y="4962525"/>
                  <a:pt x="6419596" y="5014341"/>
                  <a:pt x="6364732" y="5057902"/>
                </a:cubicBezTo>
                <a:cubicBezTo>
                  <a:pt x="6326251" y="5158740"/>
                  <a:pt x="6311773" y="5242179"/>
                  <a:pt x="6153531" y="5344668"/>
                </a:cubicBezTo>
                <a:cubicBezTo>
                  <a:pt x="6108954" y="5423535"/>
                  <a:pt x="6112764" y="5474843"/>
                  <a:pt x="6025007" y="5580126"/>
                </a:cubicBezTo>
                <a:cubicBezTo>
                  <a:pt x="5990082" y="5617337"/>
                  <a:pt x="5948299" y="5575808"/>
                  <a:pt x="5956046" y="5642229"/>
                </a:cubicBezTo>
                <a:cubicBezTo>
                  <a:pt x="5906770" y="5660898"/>
                  <a:pt x="5970270" y="5719572"/>
                  <a:pt x="5856605" y="5769483"/>
                </a:cubicBezTo>
                <a:cubicBezTo>
                  <a:pt x="5875401" y="5829681"/>
                  <a:pt x="5926582" y="5859272"/>
                  <a:pt x="5715762" y="5839333"/>
                </a:cubicBezTo>
                <a:cubicBezTo>
                  <a:pt x="4322445" y="5836539"/>
                  <a:pt x="2963291" y="5847588"/>
                  <a:pt x="1505204" y="5835142"/>
                </a:cubicBezTo>
                <a:cubicBezTo>
                  <a:pt x="1422400" y="5827522"/>
                  <a:pt x="1221740" y="5919724"/>
                  <a:pt x="1265555" y="5732399"/>
                </a:cubicBezTo>
                <a:cubicBezTo>
                  <a:pt x="1276477" y="4087495"/>
                  <a:pt x="1248029" y="2400427"/>
                  <a:pt x="1253236" y="760476"/>
                </a:cubicBezTo>
                <a:cubicBezTo>
                  <a:pt x="1408430" y="0"/>
                  <a:pt x="0" y="249174"/>
                  <a:pt x="6352667" y="210693"/>
                </a:cubicBezTo>
                <a:cubicBezTo>
                  <a:pt x="6709537" y="218821"/>
                  <a:pt x="7224776" y="185928"/>
                  <a:pt x="7545070" y="221488"/>
                </a:cubicBezTo>
                <a:cubicBezTo>
                  <a:pt x="7579741" y="234569"/>
                  <a:pt x="7569835" y="514604"/>
                  <a:pt x="7563231" y="54229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657" r="-1665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311710" y="2871175"/>
            <a:ext cx="6547290" cy="1651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02/</a:t>
            </a:r>
            <a:endParaRPr/>
          </a:p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NDC Brasil</a:t>
            </a:r>
            <a:endParaRPr sz="559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8292660" y="5596225"/>
            <a:ext cx="9366690" cy="336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Contribuição Nacionalmente Determinada</a:t>
            </a:r>
            <a:endParaRPr sz="2025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 rot="-2949962">
            <a:off x="10093833" y="-1711729"/>
            <a:ext cx="9718082" cy="9230697"/>
          </a:xfrm>
          <a:custGeom>
            <a:rect b="b" l="l" r="r" t="t"/>
            <a:pathLst>
              <a:path extrusionOk="0" h="6097397" w="6419342">
                <a:moveTo>
                  <a:pt x="6416294" y="6069076"/>
                </a:moveTo>
                <a:cubicBezTo>
                  <a:pt x="6148324" y="6097397"/>
                  <a:pt x="5911723" y="6084316"/>
                  <a:pt x="5641340" y="6070346"/>
                </a:cubicBezTo>
                <a:cubicBezTo>
                  <a:pt x="4147947" y="6093968"/>
                  <a:pt x="2247011" y="6076442"/>
                  <a:pt x="664845" y="6074029"/>
                </a:cubicBezTo>
                <a:cubicBezTo>
                  <a:pt x="603504" y="6095619"/>
                  <a:pt x="627380" y="6024499"/>
                  <a:pt x="607695" y="5996559"/>
                </a:cubicBezTo>
                <a:cubicBezTo>
                  <a:pt x="553974" y="5947410"/>
                  <a:pt x="508254" y="5901309"/>
                  <a:pt x="485267" y="5839079"/>
                </a:cubicBezTo>
                <a:cubicBezTo>
                  <a:pt x="528955" y="5542915"/>
                  <a:pt x="592582" y="5645531"/>
                  <a:pt x="517398" y="5450840"/>
                </a:cubicBezTo>
                <a:cubicBezTo>
                  <a:pt x="568198" y="5359908"/>
                  <a:pt x="531114" y="5239004"/>
                  <a:pt x="477012" y="5195189"/>
                </a:cubicBezTo>
                <a:cubicBezTo>
                  <a:pt x="425069" y="5033772"/>
                  <a:pt x="465709" y="5138420"/>
                  <a:pt x="406654" y="5050028"/>
                </a:cubicBezTo>
                <a:cubicBezTo>
                  <a:pt x="328803" y="5023231"/>
                  <a:pt x="417068" y="4987798"/>
                  <a:pt x="381381" y="4967859"/>
                </a:cubicBezTo>
                <a:cubicBezTo>
                  <a:pt x="304673" y="4821682"/>
                  <a:pt x="247015" y="4761230"/>
                  <a:pt x="165481" y="4662043"/>
                </a:cubicBezTo>
                <a:cubicBezTo>
                  <a:pt x="113284" y="4629785"/>
                  <a:pt x="171831" y="4588510"/>
                  <a:pt x="146304" y="4566158"/>
                </a:cubicBezTo>
                <a:cubicBezTo>
                  <a:pt x="0" y="4473448"/>
                  <a:pt x="151130" y="4495927"/>
                  <a:pt x="124587" y="4430776"/>
                </a:cubicBezTo>
                <a:cubicBezTo>
                  <a:pt x="75057" y="4336034"/>
                  <a:pt x="143510" y="4247007"/>
                  <a:pt x="181229" y="4188460"/>
                </a:cubicBezTo>
                <a:cubicBezTo>
                  <a:pt x="287655" y="4070350"/>
                  <a:pt x="377952" y="3877183"/>
                  <a:pt x="353441" y="3840988"/>
                </a:cubicBezTo>
                <a:cubicBezTo>
                  <a:pt x="356489" y="3775456"/>
                  <a:pt x="444246" y="3738372"/>
                  <a:pt x="416433" y="3670300"/>
                </a:cubicBezTo>
                <a:cubicBezTo>
                  <a:pt x="440817" y="3625850"/>
                  <a:pt x="489839" y="3551428"/>
                  <a:pt x="543814" y="3502152"/>
                </a:cubicBezTo>
                <a:cubicBezTo>
                  <a:pt x="550926" y="3320288"/>
                  <a:pt x="585851" y="3252978"/>
                  <a:pt x="608838" y="3158744"/>
                </a:cubicBezTo>
                <a:cubicBezTo>
                  <a:pt x="658495" y="3074797"/>
                  <a:pt x="674497" y="2991612"/>
                  <a:pt x="723392" y="2921127"/>
                </a:cubicBezTo>
                <a:cubicBezTo>
                  <a:pt x="674116" y="2844927"/>
                  <a:pt x="740918" y="2833751"/>
                  <a:pt x="718820" y="2801239"/>
                </a:cubicBezTo>
                <a:cubicBezTo>
                  <a:pt x="815848" y="2672842"/>
                  <a:pt x="786130" y="2438527"/>
                  <a:pt x="764667" y="2299843"/>
                </a:cubicBezTo>
                <a:cubicBezTo>
                  <a:pt x="732028" y="2202053"/>
                  <a:pt x="705866" y="2152650"/>
                  <a:pt x="634111" y="2110740"/>
                </a:cubicBezTo>
                <a:cubicBezTo>
                  <a:pt x="649732" y="2057400"/>
                  <a:pt x="597154" y="2011299"/>
                  <a:pt x="581025" y="2017522"/>
                </a:cubicBezTo>
                <a:cubicBezTo>
                  <a:pt x="590423" y="1912493"/>
                  <a:pt x="540766" y="1883156"/>
                  <a:pt x="528701" y="1841881"/>
                </a:cubicBezTo>
                <a:cubicBezTo>
                  <a:pt x="469265" y="1788668"/>
                  <a:pt x="606679" y="1780921"/>
                  <a:pt x="532130" y="1711833"/>
                </a:cubicBezTo>
                <a:cubicBezTo>
                  <a:pt x="553466" y="1610106"/>
                  <a:pt x="556133" y="1557909"/>
                  <a:pt x="535813" y="1513078"/>
                </a:cubicBezTo>
                <a:cubicBezTo>
                  <a:pt x="520319" y="1475867"/>
                  <a:pt x="599948" y="1400810"/>
                  <a:pt x="571500" y="1407033"/>
                </a:cubicBezTo>
                <a:cubicBezTo>
                  <a:pt x="572770" y="1350645"/>
                  <a:pt x="535686" y="1326769"/>
                  <a:pt x="514858" y="1309878"/>
                </a:cubicBezTo>
                <a:cubicBezTo>
                  <a:pt x="524383" y="1286637"/>
                  <a:pt x="584200" y="1243330"/>
                  <a:pt x="590931" y="1230249"/>
                </a:cubicBezTo>
                <a:cubicBezTo>
                  <a:pt x="598170" y="1172464"/>
                  <a:pt x="524383" y="1159637"/>
                  <a:pt x="579374" y="1100328"/>
                </a:cubicBezTo>
                <a:cubicBezTo>
                  <a:pt x="541274" y="1030097"/>
                  <a:pt x="511175" y="1020699"/>
                  <a:pt x="524002" y="969645"/>
                </a:cubicBezTo>
                <a:cubicBezTo>
                  <a:pt x="416687" y="569087"/>
                  <a:pt x="523367" y="697992"/>
                  <a:pt x="565404" y="482981"/>
                </a:cubicBezTo>
                <a:cubicBezTo>
                  <a:pt x="622173" y="322580"/>
                  <a:pt x="547878" y="357378"/>
                  <a:pt x="532384" y="246888"/>
                </a:cubicBezTo>
                <a:cubicBezTo>
                  <a:pt x="553847" y="33401"/>
                  <a:pt x="456946" y="66675"/>
                  <a:pt x="585724" y="15367"/>
                </a:cubicBezTo>
                <a:cubicBezTo>
                  <a:pt x="2395220" y="33909"/>
                  <a:pt x="4303522" y="28194"/>
                  <a:pt x="6029960" y="17907"/>
                </a:cubicBezTo>
                <a:cubicBezTo>
                  <a:pt x="6192774" y="46482"/>
                  <a:pt x="6395974" y="0"/>
                  <a:pt x="6407531" y="36449"/>
                </a:cubicBezTo>
                <a:cubicBezTo>
                  <a:pt x="6414389" y="215011"/>
                  <a:pt x="6407023" y="413004"/>
                  <a:pt x="6406896" y="626110"/>
                </a:cubicBezTo>
                <a:cubicBezTo>
                  <a:pt x="6405626" y="1658239"/>
                  <a:pt x="6416421" y="2760345"/>
                  <a:pt x="6407785" y="3752723"/>
                </a:cubicBezTo>
                <a:cubicBezTo>
                  <a:pt x="6419342" y="4584446"/>
                  <a:pt x="6397371" y="5281041"/>
                  <a:pt x="6416294" y="606907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6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028700" y="247650"/>
            <a:ext cx="4765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24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02/NDC Brasil</a:t>
            </a:r>
            <a:endParaRPr sz="4024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1028700" y="1176712"/>
            <a:ext cx="75819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Ações pautadas na Política Nacional sobre Mudança do Clima (Lei 12.187/2009), Código Florestal (Lei 12.651/2012), Lei  do Sistema Nacional de Unidades de Conservação (Lei 9.985/2000). Compromisso do Governo brasileiro com a implementação da iNDC  “com pleno respeito aos direitos humanos, em particular os direitos das comunidades vulneráveis, das populações indígenas, das comunidades tradicionais e dos trabalhadores nos setores afetados por políticas e planos correspondentes, e promovendo medidas sensíveis a gênero”.</a:t>
            </a:r>
            <a:endParaRPr sz="19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1028700" y="5179385"/>
            <a:ext cx="11925300" cy="5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Plano Nacional de Adaptação à Mudança do Clima:</a:t>
            </a:r>
            <a:endParaRPr/>
          </a:p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“(…) as medidas de adaptação devem estar alinhadas com o fomento do setor  produtivo em uma transição justa para a sociedade e com as metas nacionais de desenvolvimento socioeconômico e de redução das desigualdades regionais, por meio da coordenação de políticas públicas, em âmbito das esferas federal, estadual e municipal”.</a:t>
            </a:r>
            <a:endParaRPr/>
          </a:p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9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““Promover a integração e alinhamento estratégico da adaptação com o planejamento para o  desenvolvimento, consolidando a adaptação como uma estratégia de fomento ao setor produtivo com transição justa para os trabalhadores e de crescimento econômico, alinhada às estratégias de redução da pobreza, das desigualdades socioeconômicas e regionais, inclusive considerando o princípio da prevenção e precaução”;</a:t>
            </a:r>
            <a:endParaRPr/>
          </a:p>
          <a:p>
            <a:pPr indent="0" lvl="0" marL="0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 rot="-2949962">
            <a:off x="10093833" y="-1711729"/>
            <a:ext cx="9718082" cy="9230697"/>
          </a:xfrm>
          <a:custGeom>
            <a:rect b="b" l="l" r="r" t="t"/>
            <a:pathLst>
              <a:path extrusionOk="0" h="6097397" w="6419342">
                <a:moveTo>
                  <a:pt x="6416294" y="6069076"/>
                </a:moveTo>
                <a:cubicBezTo>
                  <a:pt x="6148324" y="6097397"/>
                  <a:pt x="5911723" y="6084316"/>
                  <a:pt x="5641340" y="6070346"/>
                </a:cubicBezTo>
                <a:cubicBezTo>
                  <a:pt x="4147947" y="6093968"/>
                  <a:pt x="2247011" y="6076442"/>
                  <a:pt x="664845" y="6074029"/>
                </a:cubicBezTo>
                <a:cubicBezTo>
                  <a:pt x="603504" y="6095619"/>
                  <a:pt x="627380" y="6024499"/>
                  <a:pt x="607695" y="5996559"/>
                </a:cubicBezTo>
                <a:cubicBezTo>
                  <a:pt x="553974" y="5947410"/>
                  <a:pt x="508254" y="5901309"/>
                  <a:pt x="485267" y="5839079"/>
                </a:cubicBezTo>
                <a:cubicBezTo>
                  <a:pt x="528955" y="5542915"/>
                  <a:pt x="592582" y="5645531"/>
                  <a:pt x="517398" y="5450840"/>
                </a:cubicBezTo>
                <a:cubicBezTo>
                  <a:pt x="568198" y="5359908"/>
                  <a:pt x="531114" y="5239004"/>
                  <a:pt x="477012" y="5195189"/>
                </a:cubicBezTo>
                <a:cubicBezTo>
                  <a:pt x="425069" y="5033772"/>
                  <a:pt x="465709" y="5138420"/>
                  <a:pt x="406654" y="5050028"/>
                </a:cubicBezTo>
                <a:cubicBezTo>
                  <a:pt x="328803" y="5023231"/>
                  <a:pt x="417068" y="4987798"/>
                  <a:pt x="381381" y="4967859"/>
                </a:cubicBezTo>
                <a:cubicBezTo>
                  <a:pt x="304673" y="4821682"/>
                  <a:pt x="247015" y="4761230"/>
                  <a:pt x="165481" y="4662043"/>
                </a:cubicBezTo>
                <a:cubicBezTo>
                  <a:pt x="113284" y="4629785"/>
                  <a:pt x="171831" y="4588510"/>
                  <a:pt x="146304" y="4566158"/>
                </a:cubicBezTo>
                <a:cubicBezTo>
                  <a:pt x="0" y="4473448"/>
                  <a:pt x="151130" y="4495927"/>
                  <a:pt x="124587" y="4430776"/>
                </a:cubicBezTo>
                <a:cubicBezTo>
                  <a:pt x="75057" y="4336034"/>
                  <a:pt x="143510" y="4247007"/>
                  <a:pt x="181229" y="4188460"/>
                </a:cubicBezTo>
                <a:cubicBezTo>
                  <a:pt x="287655" y="4070350"/>
                  <a:pt x="377952" y="3877183"/>
                  <a:pt x="353441" y="3840988"/>
                </a:cubicBezTo>
                <a:cubicBezTo>
                  <a:pt x="356489" y="3775456"/>
                  <a:pt x="444246" y="3738372"/>
                  <a:pt x="416433" y="3670300"/>
                </a:cubicBezTo>
                <a:cubicBezTo>
                  <a:pt x="440817" y="3625850"/>
                  <a:pt x="489839" y="3551428"/>
                  <a:pt x="543814" y="3502152"/>
                </a:cubicBezTo>
                <a:cubicBezTo>
                  <a:pt x="550926" y="3320288"/>
                  <a:pt x="585851" y="3252978"/>
                  <a:pt x="608838" y="3158744"/>
                </a:cubicBezTo>
                <a:cubicBezTo>
                  <a:pt x="658495" y="3074797"/>
                  <a:pt x="674497" y="2991612"/>
                  <a:pt x="723392" y="2921127"/>
                </a:cubicBezTo>
                <a:cubicBezTo>
                  <a:pt x="674116" y="2844927"/>
                  <a:pt x="740918" y="2833751"/>
                  <a:pt x="718820" y="2801239"/>
                </a:cubicBezTo>
                <a:cubicBezTo>
                  <a:pt x="815848" y="2672842"/>
                  <a:pt x="786130" y="2438527"/>
                  <a:pt x="764667" y="2299843"/>
                </a:cubicBezTo>
                <a:cubicBezTo>
                  <a:pt x="732028" y="2202053"/>
                  <a:pt x="705866" y="2152650"/>
                  <a:pt x="634111" y="2110740"/>
                </a:cubicBezTo>
                <a:cubicBezTo>
                  <a:pt x="649732" y="2057400"/>
                  <a:pt x="597154" y="2011299"/>
                  <a:pt x="581025" y="2017522"/>
                </a:cubicBezTo>
                <a:cubicBezTo>
                  <a:pt x="590423" y="1912493"/>
                  <a:pt x="540766" y="1883156"/>
                  <a:pt x="528701" y="1841881"/>
                </a:cubicBezTo>
                <a:cubicBezTo>
                  <a:pt x="469265" y="1788668"/>
                  <a:pt x="606679" y="1780921"/>
                  <a:pt x="532130" y="1711833"/>
                </a:cubicBezTo>
                <a:cubicBezTo>
                  <a:pt x="553466" y="1610106"/>
                  <a:pt x="556133" y="1557909"/>
                  <a:pt x="535813" y="1513078"/>
                </a:cubicBezTo>
                <a:cubicBezTo>
                  <a:pt x="520319" y="1475867"/>
                  <a:pt x="599948" y="1400810"/>
                  <a:pt x="571500" y="1407033"/>
                </a:cubicBezTo>
                <a:cubicBezTo>
                  <a:pt x="572770" y="1350645"/>
                  <a:pt x="535686" y="1326769"/>
                  <a:pt x="514858" y="1309878"/>
                </a:cubicBezTo>
                <a:cubicBezTo>
                  <a:pt x="524383" y="1286637"/>
                  <a:pt x="584200" y="1243330"/>
                  <a:pt x="590931" y="1230249"/>
                </a:cubicBezTo>
                <a:cubicBezTo>
                  <a:pt x="598170" y="1172464"/>
                  <a:pt x="524383" y="1159637"/>
                  <a:pt x="579374" y="1100328"/>
                </a:cubicBezTo>
                <a:cubicBezTo>
                  <a:pt x="541274" y="1030097"/>
                  <a:pt x="511175" y="1020699"/>
                  <a:pt x="524002" y="969645"/>
                </a:cubicBezTo>
                <a:cubicBezTo>
                  <a:pt x="416687" y="569087"/>
                  <a:pt x="523367" y="697992"/>
                  <a:pt x="565404" y="482981"/>
                </a:cubicBezTo>
                <a:cubicBezTo>
                  <a:pt x="622173" y="322580"/>
                  <a:pt x="547878" y="357378"/>
                  <a:pt x="532384" y="246888"/>
                </a:cubicBezTo>
                <a:cubicBezTo>
                  <a:pt x="553847" y="33401"/>
                  <a:pt x="456946" y="66675"/>
                  <a:pt x="585724" y="15367"/>
                </a:cubicBezTo>
                <a:cubicBezTo>
                  <a:pt x="2395220" y="33909"/>
                  <a:pt x="4303522" y="28194"/>
                  <a:pt x="6029960" y="17907"/>
                </a:cubicBezTo>
                <a:cubicBezTo>
                  <a:pt x="6192774" y="46482"/>
                  <a:pt x="6395974" y="0"/>
                  <a:pt x="6407531" y="36449"/>
                </a:cubicBezTo>
                <a:cubicBezTo>
                  <a:pt x="6414389" y="215011"/>
                  <a:pt x="6407023" y="413004"/>
                  <a:pt x="6406896" y="626110"/>
                </a:cubicBezTo>
                <a:cubicBezTo>
                  <a:pt x="6405626" y="1658239"/>
                  <a:pt x="6416421" y="2760345"/>
                  <a:pt x="6407785" y="3752723"/>
                </a:cubicBezTo>
                <a:cubicBezTo>
                  <a:pt x="6419342" y="4584446"/>
                  <a:pt x="6397371" y="5281041"/>
                  <a:pt x="6416294" y="606907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6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028700" y="1009650"/>
            <a:ext cx="4765500" cy="59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24">
                <a:solidFill>
                  <a:srgbClr val="1A401F"/>
                </a:solidFill>
                <a:latin typeface="Arial"/>
                <a:ea typeface="Arial"/>
                <a:cs typeface="Arial"/>
                <a:sym typeface="Arial"/>
              </a:rPr>
              <a:t>02/ Plano Brasil</a:t>
            </a:r>
            <a:endParaRPr sz="4024">
              <a:solidFill>
                <a:srgbClr val="1A40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1869900" y="2628900"/>
            <a:ext cx="7848600" cy="574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Há planos setoriais?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Exportações brasileiras (2024):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Óleo bruto de petróleo</a:t>
            </a:r>
            <a:endParaRPr/>
          </a:p>
          <a:p>
            <a:pPr indent="-2794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Soja</a:t>
            </a:r>
            <a:endParaRPr/>
          </a:p>
          <a:p>
            <a:pPr indent="-2794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Minério de ferro</a:t>
            </a:r>
            <a:endParaRPr/>
          </a:p>
          <a:p>
            <a:pPr indent="-2794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Óleos combustíveis</a:t>
            </a:r>
            <a:endParaRPr/>
          </a:p>
          <a:p>
            <a:pPr indent="-2794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Carne bovina</a:t>
            </a:r>
            <a:endParaRPr/>
          </a:p>
          <a:p>
            <a:pPr indent="-2794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Clr>
                <a:srgbClr val="1A401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Café</a:t>
            </a:r>
            <a:endParaRPr/>
          </a:p>
          <a:p>
            <a:pPr indent="0" lvl="0" marL="0" marR="0" rtl="0" algn="l">
              <a:lnSpc>
                <a:spcPct val="101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401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8228246" y="-1104263"/>
            <a:ext cx="10408444" cy="11655511"/>
          </a:xfrm>
          <a:custGeom>
            <a:rect b="b" l="l" r="r" t="t"/>
            <a:pathLst>
              <a:path extrusionOk="0" h="7025767" w="6274054">
                <a:moveTo>
                  <a:pt x="6045073" y="6923913"/>
                </a:moveTo>
                <a:cubicBezTo>
                  <a:pt x="4541393" y="6946011"/>
                  <a:pt x="2941320" y="6924929"/>
                  <a:pt x="1445641" y="6933946"/>
                </a:cubicBezTo>
                <a:cubicBezTo>
                  <a:pt x="1132586" y="6926707"/>
                  <a:pt x="794131" y="6947408"/>
                  <a:pt x="467741" y="6934708"/>
                </a:cubicBezTo>
                <a:cubicBezTo>
                  <a:pt x="394335" y="6926961"/>
                  <a:pt x="0" y="7025767"/>
                  <a:pt x="252984" y="6679565"/>
                </a:cubicBezTo>
                <a:cubicBezTo>
                  <a:pt x="343789" y="6624066"/>
                  <a:pt x="240284" y="6527927"/>
                  <a:pt x="271145" y="6440297"/>
                </a:cubicBezTo>
                <a:cubicBezTo>
                  <a:pt x="385064" y="6325997"/>
                  <a:pt x="253365" y="6154420"/>
                  <a:pt x="180086" y="5980684"/>
                </a:cubicBezTo>
                <a:cubicBezTo>
                  <a:pt x="173990" y="5836285"/>
                  <a:pt x="293243" y="5720080"/>
                  <a:pt x="219710" y="5566283"/>
                </a:cubicBezTo>
                <a:cubicBezTo>
                  <a:pt x="226441" y="5493258"/>
                  <a:pt x="222504" y="5364861"/>
                  <a:pt x="154813" y="5303520"/>
                </a:cubicBezTo>
                <a:cubicBezTo>
                  <a:pt x="60960" y="5252847"/>
                  <a:pt x="270002" y="5097907"/>
                  <a:pt x="241554" y="4958969"/>
                </a:cubicBezTo>
                <a:cubicBezTo>
                  <a:pt x="249936" y="4830953"/>
                  <a:pt x="239776" y="4682617"/>
                  <a:pt x="214249" y="4531233"/>
                </a:cubicBezTo>
                <a:cubicBezTo>
                  <a:pt x="220726" y="4479290"/>
                  <a:pt x="249301" y="4431538"/>
                  <a:pt x="237998" y="4381627"/>
                </a:cubicBezTo>
                <a:cubicBezTo>
                  <a:pt x="241808" y="4308856"/>
                  <a:pt x="334137" y="4236085"/>
                  <a:pt x="266065" y="4175125"/>
                </a:cubicBezTo>
                <a:cubicBezTo>
                  <a:pt x="254254" y="4164838"/>
                  <a:pt x="267970" y="4147439"/>
                  <a:pt x="282829" y="4128770"/>
                </a:cubicBezTo>
                <a:cubicBezTo>
                  <a:pt x="272288" y="4119118"/>
                  <a:pt x="185801" y="3975735"/>
                  <a:pt x="223901" y="3916807"/>
                </a:cubicBezTo>
                <a:cubicBezTo>
                  <a:pt x="221742" y="3853180"/>
                  <a:pt x="297942" y="3860546"/>
                  <a:pt x="224155" y="3721735"/>
                </a:cubicBezTo>
                <a:cubicBezTo>
                  <a:pt x="175133" y="3708019"/>
                  <a:pt x="331470" y="3537712"/>
                  <a:pt x="398399" y="3410585"/>
                </a:cubicBezTo>
                <a:cubicBezTo>
                  <a:pt x="378841" y="3338195"/>
                  <a:pt x="428498" y="3276092"/>
                  <a:pt x="449453" y="3202940"/>
                </a:cubicBezTo>
                <a:cubicBezTo>
                  <a:pt x="471805" y="3096514"/>
                  <a:pt x="449199" y="3031236"/>
                  <a:pt x="565150" y="2936113"/>
                </a:cubicBezTo>
                <a:cubicBezTo>
                  <a:pt x="599186" y="2862453"/>
                  <a:pt x="512953" y="2778633"/>
                  <a:pt x="556133" y="2666238"/>
                </a:cubicBezTo>
                <a:cubicBezTo>
                  <a:pt x="537337" y="2651125"/>
                  <a:pt x="590296" y="2634107"/>
                  <a:pt x="556260" y="2608453"/>
                </a:cubicBezTo>
                <a:cubicBezTo>
                  <a:pt x="541147" y="2588133"/>
                  <a:pt x="510794" y="2592324"/>
                  <a:pt x="540258" y="2549906"/>
                </a:cubicBezTo>
                <a:cubicBezTo>
                  <a:pt x="529717" y="2532888"/>
                  <a:pt x="574294" y="2410587"/>
                  <a:pt x="550672" y="2322068"/>
                </a:cubicBezTo>
                <a:cubicBezTo>
                  <a:pt x="546608" y="2311400"/>
                  <a:pt x="613410" y="2273427"/>
                  <a:pt x="586867" y="2247265"/>
                </a:cubicBezTo>
                <a:cubicBezTo>
                  <a:pt x="616839" y="2186432"/>
                  <a:pt x="518795" y="2149983"/>
                  <a:pt x="601853" y="2010791"/>
                </a:cubicBezTo>
                <a:cubicBezTo>
                  <a:pt x="553847" y="1976120"/>
                  <a:pt x="571500" y="1934718"/>
                  <a:pt x="567309" y="1894078"/>
                </a:cubicBezTo>
                <a:cubicBezTo>
                  <a:pt x="623316" y="1828038"/>
                  <a:pt x="645541" y="1689481"/>
                  <a:pt x="770382" y="1441196"/>
                </a:cubicBezTo>
                <a:cubicBezTo>
                  <a:pt x="836422" y="1354836"/>
                  <a:pt x="828294" y="1225042"/>
                  <a:pt x="912749" y="1005078"/>
                </a:cubicBezTo>
                <a:cubicBezTo>
                  <a:pt x="886714" y="977011"/>
                  <a:pt x="1022477" y="986790"/>
                  <a:pt x="1114298" y="806831"/>
                </a:cubicBezTo>
                <a:cubicBezTo>
                  <a:pt x="1098804" y="738886"/>
                  <a:pt x="1201293" y="676021"/>
                  <a:pt x="1157986" y="599567"/>
                </a:cubicBezTo>
                <a:cubicBezTo>
                  <a:pt x="1570228" y="609219"/>
                  <a:pt x="2071116" y="598805"/>
                  <a:pt x="2572766" y="601599"/>
                </a:cubicBezTo>
                <a:cubicBezTo>
                  <a:pt x="3586988" y="605282"/>
                  <a:pt x="4528185" y="602742"/>
                  <a:pt x="5528818" y="601853"/>
                </a:cubicBezTo>
                <a:cubicBezTo>
                  <a:pt x="6274054" y="693420"/>
                  <a:pt x="6000750" y="0"/>
                  <a:pt x="6063869" y="2884424"/>
                </a:cubicBezTo>
                <a:cubicBezTo>
                  <a:pt x="6029833" y="4200398"/>
                  <a:pt x="6083554" y="5679694"/>
                  <a:pt x="6045073" y="6923913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192" r="-301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1028700" y="2871175"/>
            <a:ext cx="6362700" cy="1651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03/</a:t>
            </a:r>
            <a:endParaRPr/>
          </a:p>
          <a:p>
            <a:pPr indent="0" lvl="0" marL="0" marR="0" rtl="0" algn="l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Trabalhos Verdes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